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0" r:id="rId2"/>
    <p:sldId id="257" r:id="rId3"/>
  </p:sldIdLst>
  <p:sldSz cx="15122525" cy="10440988"/>
  <p:notesSz cx="9939338" cy="14368463"/>
  <p:defaultTextStyle>
    <a:defPPr>
      <a:defRPr lang="ja-JP"/>
    </a:defPPr>
    <a:lvl1pPr marL="0" algn="l" defTabSz="1460754" rtl="0" eaLnBrk="1" latinLnBrk="0" hangingPunct="1">
      <a:defRPr kumimoji="1" sz="2900" kern="1200">
        <a:solidFill>
          <a:schemeClr val="tx1"/>
        </a:solidFill>
        <a:latin typeface="+mn-lt"/>
        <a:ea typeface="+mn-ea"/>
        <a:cs typeface="+mn-cs"/>
      </a:defRPr>
    </a:lvl1pPr>
    <a:lvl2pPr marL="730377" algn="l" defTabSz="1460754" rtl="0" eaLnBrk="1" latinLnBrk="0" hangingPunct="1">
      <a:defRPr kumimoji="1" sz="2900" kern="1200">
        <a:solidFill>
          <a:schemeClr val="tx1"/>
        </a:solidFill>
        <a:latin typeface="+mn-lt"/>
        <a:ea typeface="+mn-ea"/>
        <a:cs typeface="+mn-cs"/>
      </a:defRPr>
    </a:lvl2pPr>
    <a:lvl3pPr marL="1460754" algn="l" defTabSz="1460754" rtl="0" eaLnBrk="1" latinLnBrk="0" hangingPunct="1">
      <a:defRPr kumimoji="1" sz="2900" kern="1200">
        <a:solidFill>
          <a:schemeClr val="tx1"/>
        </a:solidFill>
        <a:latin typeface="+mn-lt"/>
        <a:ea typeface="+mn-ea"/>
        <a:cs typeface="+mn-cs"/>
      </a:defRPr>
    </a:lvl3pPr>
    <a:lvl4pPr marL="2191131" algn="l" defTabSz="1460754" rtl="0" eaLnBrk="1" latinLnBrk="0" hangingPunct="1">
      <a:defRPr kumimoji="1" sz="2900" kern="1200">
        <a:solidFill>
          <a:schemeClr val="tx1"/>
        </a:solidFill>
        <a:latin typeface="+mn-lt"/>
        <a:ea typeface="+mn-ea"/>
        <a:cs typeface="+mn-cs"/>
      </a:defRPr>
    </a:lvl4pPr>
    <a:lvl5pPr marL="2921508" algn="l" defTabSz="1460754" rtl="0" eaLnBrk="1" latinLnBrk="0" hangingPunct="1">
      <a:defRPr kumimoji="1" sz="2900" kern="1200">
        <a:solidFill>
          <a:schemeClr val="tx1"/>
        </a:solidFill>
        <a:latin typeface="+mn-lt"/>
        <a:ea typeface="+mn-ea"/>
        <a:cs typeface="+mn-cs"/>
      </a:defRPr>
    </a:lvl5pPr>
    <a:lvl6pPr marL="3651885" algn="l" defTabSz="1460754" rtl="0" eaLnBrk="1" latinLnBrk="0" hangingPunct="1">
      <a:defRPr kumimoji="1" sz="2900" kern="1200">
        <a:solidFill>
          <a:schemeClr val="tx1"/>
        </a:solidFill>
        <a:latin typeface="+mn-lt"/>
        <a:ea typeface="+mn-ea"/>
        <a:cs typeface="+mn-cs"/>
      </a:defRPr>
    </a:lvl6pPr>
    <a:lvl7pPr marL="4382262" algn="l" defTabSz="1460754" rtl="0" eaLnBrk="1" latinLnBrk="0" hangingPunct="1">
      <a:defRPr kumimoji="1" sz="2900" kern="1200">
        <a:solidFill>
          <a:schemeClr val="tx1"/>
        </a:solidFill>
        <a:latin typeface="+mn-lt"/>
        <a:ea typeface="+mn-ea"/>
        <a:cs typeface="+mn-cs"/>
      </a:defRPr>
    </a:lvl7pPr>
    <a:lvl8pPr marL="5112639" algn="l" defTabSz="1460754" rtl="0" eaLnBrk="1" latinLnBrk="0" hangingPunct="1">
      <a:defRPr kumimoji="1" sz="2900" kern="1200">
        <a:solidFill>
          <a:schemeClr val="tx1"/>
        </a:solidFill>
        <a:latin typeface="+mn-lt"/>
        <a:ea typeface="+mn-ea"/>
        <a:cs typeface="+mn-cs"/>
      </a:defRPr>
    </a:lvl8pPr>
    <a:lvl9pPr marL="5843016" algn="l" defTabSz="1460754" rtl="0" eaLnBrk="1" latinLnBrk="0" hangingPunct="1">
      <a:defRPr kumimoji="1" sz="29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706">
          <p15:clr>
            <a:srgbClr val="A4A3A4"/>
          </p15:clr>
        </p15:guide>
        <p15:guide id="2" orient="horz" pos="6010">
          <p15:clr>
            <a:srgbClr val="A4A3A4"/>
          </p15:clr>
        </p15:guide>
        <p15:guide id="3" orient="horz" pos="566">
          <p15:clr>
            <a:srgbClr val="A4A3A4"/>
          </p15:clr>
        </p15:guide>
        <p15:guide id="4" orient="horz" pos="4592">
          <p15:clr>
            <a:srgbClr val="A4A3A4"/>
          </p15:clr>
        </p15:guide>
        <p15:guide id="5" orient="horz" pos="6293">
          <p15:clr>
            <a:srgbClr val="A4A3A4"/>
          </p15:clr>
        </p15:guide>
        <p15:guide id="6" pos="4763">
          <p15:clr>
            <a:srgbClr val="A4A3A4"/>
          </p15:clr>
        </p15:guide>
        <p15:guide id="7" pos="567">
          <p15:clr>
            <a:srgbClr val="A4A3A4"/>
          </p15:clr>
        </p15:guide>
        <p15:guide id="8" pos="8959">
          <p15:clr>
            <a:srgbClr val="A4A3A4"/>
          </p15:clr>
        </p15:guide>
        <p15:guide id="9" pos="4196">
          <p15:clr>
            <a:srgbClr val="A4A3A4"/>
          </p15:clr>
        </p15:guide>
        <p15:guide id="10" pos="533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高橋 由美子" initials="高橋"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147"/>
    <a:srgbClr val="7A552B"/>
    <a:srgbClr val="E10012"/>
    <a:srgbClr val="1353A1"/>
    <a:srgbClr val="FFF1BF"/>
    <a:srgbClr val="237BE5"/>
    <a:srgbClr val="196ED5"/>
    <a:srgbClr val="004E9E"/>
    <a:srgbClr val="3B78B5"/>
    <a:srgbClr val="EF89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1BABC7-6DE8-430E-A21B-5A200238B711}" v="32" dt="2018-10-16T21:40:26.84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877" autoAdjust="0"/>
  </p:normalViewPr>
  <p:slideViewPr>
    <p:cSldViewPr>
      <p:cViewPr>
        <p:scale>
          <a:sx n="125" d="100"/>
          <a:sy n="125" d="100"/>
        </p:scale>
        <p:origin x="354" y="2520"/>
      </p:cViewPr>
      <p:guideLst>
        <p:guide orient="horz" pos="4706"/>
        <p:guide orient="horz" pos="6010"/>
        <p:guide orient="horz" pos="566"/>
        <p:guide orient="horz" pos="4592"/>
        <p:guide orient="horz" pos="6293"/>
        <p:guide pos="4763"/>
        <p:guide pos="567"/>
        <p:guide pos="8959"/>
        <p:guide pos="4196"/>
        <p:guide pos="5330"/>
      </p:guideLst>
    </p:cSldViewPr>
  </p:slideViewPr>
  <p:notesTextViewPr>
    <p:cViewPr>
      <p:scale>
        <a:sx n="1" d="1"/>
        <a:sy n="1" d="1"/>
      </p:scale>
      <p:origin x="0" y="0"/>
    </p:cViewPr>
  </p:notesText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高橋 由美子" userId="a1d9c50efeb5c0f5" providerId="LiveId" clId="{2D1BABC7-6DE8-430E-A21B-5A200238B711}"/>
    <pc:docChg chg="undo modSld">
      <pc:chgData name="高橋 由美子" userId="a1d9c50efeb5c0f5" providerId="LiveId" clId="{2D1BABC7-6DE8-430E-A21B-5A200238B711}" dt="2018-10-16T21:47:41.412" v="159" actId="20577"/>
      <pc:docMkLst>
        <pc:docMk/>
      </pc:docMkLst>
      <pc:sldChg chg="modSp addCm delCm modCm">
        <pc:chgData name="高橋 由美子" userId="a1d9c50efeb5c0f5" providerId="LiveId" clId="{2D1BABC7-6DE8-430E-A21B-5A200238B711}" dt="2018-10-16T21:39:47.730" v="151"/>
        <pc:sldMkLst>
          <pc:docMk/>
          <pc:sldMk cId="928438419" sldId="257"/>
        </pc:sldMkLst>
        <pc:spChg chg="mod">
          <ac:chgData name="高橋 由美子" userId="a1d9c50efeb5c0f5" providerId="LiveId" clId="{2D1BABC7-6DE8-430E-A21B-5A200238B711}" dt="2018-10-16T21:39:40.087" v="150" actId="207"/>
          <ac:spMkLst>
            <pc:docMk/>
            <pc:sldMk cId="928438419" sldId="257"/>
            <ac:spMk id="137" creationId="{00000000-0000-0000-0000-000000000000}"/>
          </ac:spMkLst>
        </pc:spChg>
        <pc:grpChg chg="mod">
          <ac:chgData name="高橋 由美子" userId="a1d9c50efeb5c0f5" providerId="LiveId" clId="{2D1BABC7-6DE8-430E-A21B-5A200238B711}" dt="2018-10-16T21:30:00.058" v="1" actId="1076"/>
          <ac:grpSpMkLst>
            <pc:docMk/>
            <pc:sldMk cId="928438419" sldId="257"/>
            <ac:grpSpMk id="246" creationId="{00000000-0000-0000-0000-000000000000}"/>
          </ac:grpSpMkLst>
        </pc:grpChg>
      </pc:sldChg>
      <pc:sldChg chg="modSp addCm delCm modCm">
        <pc:chgData name="高橋 由美子" userId="a1d9c50efeb5c0f5" providerId="LiveId" clId="{2D1BABC7-6DE8-430E-A21B-5A200238B711}" dt="2018-10-16T21:47:41.412" v="159" actId="20577"/>
        <pc:sldMkLst>
          <pc:docMk/>
          <pc:sldMk cId="1188024683" sldId="260"/>
        </pc:sldMkLst>
        <pc:spChg chg="mod">
          <ac:chgData name="高橋 由美子" userId="a1d9c50efeb5c0f5" providerId="LiveId" clId="{2D1BABC7-6DE8-430E-A21B-5A200238B711}" dt="2018-10-16T21:47:41.412" v="159" actId="20577"/>
          <ac:spMkLst>
            <pc:docMk/>
            <pc:sldMk cId="1188024683" sldId="260"/>
            <ac:spMk id="27" creationId="{00000000-0000-0000-0000-000000000000}"/>
          </ac:spMkLst>
        </pc:spChg>
        <pc:spChg chg="mod">
          <ac:chgData name="高橋 由美子" userId="a1d9c50efeb5c0f5" providerId="LiveId" clId="{2D1BABC7-6DE8-430E-A21B-5A200238B711}" dt="2018-10-16T21:47:33.452" v="156" actId="255"/>
          <ac:spMkLst>
            <pc:docMk/>
            <pc:sldMk cId="1188024683" sldId="260"/>
            <ac:spMk id="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8" y="0"/>
            <a:ext cx="4306737" cy="718309"/>
          </a:xfrm>
          <a:prstGeom prst="rect">
            <a:avLst/>
          </a:prstGeom>
        </p:spPr>
        <p:txBody>
          <a:bodyPr vert="horz" lIns="132464" tIns="66235" rIns="132464" bIns="66235" rtlCol="0"/>
          <a:lstStyle>
            <a:lvl1pPr algn="l">
              <a:defRPr sz="1700"/>
            </a:lvl1pPr>
          </a:lstStyle>
          <a:p>
            <a:endParaRPr kumimoji="1" lang="ja-JP" altLang="en-US"/>
          </a:p>
        </p:txBody>
      </p:sp>
      <p:sp>
        <p:nvSpPr>
          <p:cNvPr id="3" name="日付プレースホルダー 2"/>
          <p:cNvSpPr>
            <a:spLocks noGrp="1"/>
          </p:cNvSpPr>
          <p:nvPr>
            <p:ph type="dt" idx="1"/>
          </p:nvPr>
        </p:nvSpPr>
        <p:spPr>
          <a:xfrm>
            <a:off x="5630292" y="0"/>
            <a:ext cx="4306737" cy="718309"/>
          </a:xfrm>
          <a:prstGeom prst="rect">
            <a:avLst/>
          </a:prstGeom>
        </p:spPr>
        <p:txBody>
          <a:bodyPr vert="horz" lIns="132464" tIns="66235" rIns="132464" bIns="66235" rtlCol="0"/>
          <a:lstStyle>
            <a:lvl1pPr algn="r">
              <a:defRPr sz="1700"/>
            </a:lvl1pPr>
          </a:lstStyle>
          <a:p>
            <a:fld id="{723D0473-251F-4C58-A50A-013D7EB5B15E}" type="datetimeFigureOut">
              <a:rPr kumimoji="1" lang="ja-JP" altLang="en-US" smtClean="0"/>
              <a:t>2019/1/29</a:t>
            </a:fld>
            <a:endParaRPr kumimoji="1" lang="ja-JP" altLang="en-US"/>
          </a:p>
        </p:txBody>
      </p:sp>
      <p:sp>
        <p:nvSpPr>
          <p:cNvPr id="4" name="スライド イメージ プレースホルダー 3"/>
          <p:cNvSpPr>
            <a:spLocks noGrp="1" noRot="1" noChangeAspect="1"/>
          </p:cNvSpPr>
          <p:nvPr>
            <p:ph type="sldImg" idx="2"/>
          </p:nvPr>
        </p:nvSpPr>
        <p:spPr>
          <a:xfrm>
            <a:off x="1068388" y="1077913"/>
            <a:ext cx="7802562" cy="5386387"/>
          </a:xfrm>
          <a:prstGeom prst="rect">
            <a:avLst/>
          </a:prstGeom>
          <a:noFill/>
          <a:ln w="12700">
            <a:solidFill>
              <a:prstClr val="black"/>
            </a:solidFill>
          </a:ln>
        </p:spPr>
        <p:txBody>
          <a:bodyPr vert="horz" lIns="132464" tIns="66235" rIns="132464" bIns="66235" rtlCol="0" anchor="ctr"/>
          <a:lstStyle/>
          <a:p>
            <a:endParaRPr lang="ja-JP" altLang="en-US"/>
          </a:p>
        </p:txBody>
      </p:sp>
      <p:sp>
        <p:nvSpPr>
          <p:cNvPr id="5" name="ノート プレースホルダー 4"/>
          <p:cNvSpPr>
            <a:spLocks noGrp="1"/>
          </p:cNvSpPr>
          <p:nvPr>
            <p:ph type="body" sz="quarter" idx="3"/>
          </p:nvPr>
        </p:nvSpPr>
        <p:spPr>
          <a:xfrm>
            <a:off x="994416" y="6825096"/>
            <a:ext cx="7950543" cy="6464776"/>
          </a:xfrm>
          <a:prstGeom prst="rect">
            <a:avLst/>
          </a:prstGeom>
        </p:spPr>
        <p:txBody>
          <a:bodyPr vert="horz" lIns="132464" tIns="66235" rIns="132464" bIns="6623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8" y="13647860"/>
            <a:ext cx="4306737" cy="718308"/>
          </a:xfrm>
          <a:prstGeom prst="rect">
            <a:avLst/>
          </a:prstGeom>
        </p:spPr>
        <p:txBody>
          <a:bodyPr vert="horz" lIns="132464" tIns="66235" rIns="132464" bIns="66235" rtlCol="0" anchor="b"/>
          <a:lstStyle>
            <a:lvl1pPr algn="l">
              <a:defRPr sz="1700"/>
            </a:lvl1pPr>
          </a:lstStyle>
          <a:p>
            <a:endParaRPr kumimoji="1" lang="ja-JP" altLang="en-US"/>
          </a:p>
        </p:txBody>
      </p:sp>
      <p:sp>
        <p:nvSpPr>
          <p:cNvPr id="7" name="スライド番号プレースホルダー 6"/>
          <p:cNvSpPr>
            <a:spLocks noGrp="1"/>
          </p:cNvSpPr>
          <p:nvPr>
            <p:ph type="sldNum" sz="quarter" idx="5"/>
          </p:nvPr>
        </p:nvSpPr>
        <p:spPr>
          <a:xfrm>
            <a:off x="5630292" y="13647860"/>
            <a:ext cx="4306737" cy="718308"/>
          </a:xfrm>
          <a:prstGeom prst="rect">
            <a:avLst/>
          </a:prstGeom>
        </p:spPr>
        <p:txBody>
          <a:bodyPr vert="horz" lIns="132464" tIns="66235" rIns="132464" bIns="66235" rtlCol="0" anchor="b"/>
          <a:lstStyle>
            <a:lvl1pPr algn="r">
              <a:defRPr sz="1700"/>
            </a:lvl1pPr>
          </a:lstStyle>
          <a:p>
            <a:fld id="{A37E6469-AFE7-4CD6-9FBD-B3FE55A46712}" type="slidenum">
              <a:rPr kumimoji="1" lang="ja-JP" altLang="en-US" smtClean="0"/>
              <a:t>‹#›</a:t>
            </a:fld>
            <a:endParaRPr kumimoji="1" lang="ja-JP" altLang="en-US"/>
          </a:p>
        </p:txBody>
      </p:sp>
    </p:spTree>
    <p:extLst>
      <p:ext uri="{BB962C8B-B14F-4D97-AF65-F5344CB8AC3E}">
        <p14:creationId xmlns:p14="http://schemas.microsoft.com/office/powerpoint/2010/main" val="32014016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37E6469-AFE7-4CD6-9FBD-B3FE55A46712}" type="slidenum">
              <a:rPr kumimoji="1" lang="ja-JP" altLang="en-US" smtClean="0"/>
              <a:t>1</a:t>
            </a:fld>
            <a:endParaRPr kumimoji="1" lang="ja-JP" altLang="en-US"/>
          </a:p>
        </p:txBody>
      </p:sp>
    </p:spTree>
    <p:extLst>
      <p:ext uri="{BB962C8B-B14F-4D97-AF65-F5344CB8AC3E}">
        <p14:creationId xmlns:p14="http://schemas.microsoft.com/office/powerpoint/2010/main" val="183060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37E6469-AFE7-4CD6-9FBD-B3FE55A46712}" type="slidenum">
              <a:rPr kumimoji="1" lang="ja-JP" altLang="en-US" smtClean="0"/>
              <a:t>2</a:t>
            </a:fld>
            <a:endParaRPr kumimoji="1" lang="ja-JP" altLang="en-US"/>
          </a:p>
        </p:txBody>
      </p:sp>
    </p:spTree>
    <p:extLst>
      <p:ext uri="{BB962C8B-B14F-4D97-AF65-F5344CB8AC3E}">
        <p14:creationId xmlns:p14="http://schemas.microsoft.com/office/powerpoint/2010/main" val="656857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34190" y="3243474"/>
            <a:ext cx="12854146" cy="223804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2268379" y="5916560"/>
            <a:ext cx="10585768" cy="2668252"/>
          </a:xfrm>
        </p:spPr>
        <p:txBody>
          <a:bodyPr/>
          <a:lstStyle>
            <a:lvl1pPr marL="0" indent="0" algn="ctr">
              <a:buNone/>
              <a:defRPr>
                <a:solidFill>
                  <a:schemeClr val="tx1">
                    <a:tint val="75000"/>
                  </a:schemeClr>
                </a:solidFill>
              </a:defRPr>
            </a:lvl1pPr>
            <a:lvl2pPr marL="730377" indent="0" algn="ctr">
              <a:buNone/>
              <a:defRPr>
                <a:solidFill>
                  <a:schemeClr val="tx1">
                    <a:tint val="75000"/>
                  </a:schemeClr>
                </a:solidFill>
              </a:defRPr>
            </a:lvl2pPr>
            <a:lvl3pPr marL="1460754" indent="0" algn="ctr">
              <a:buNone/>
              <a:defRPr>
                <a:solidFill>
                  <a:schemeClr val="tx1">
                    <a:tint val="75000"/>
                  </a:schemeClr>
                </a:solidFill>
              </a:defRPr>
            </a:lvl3pPr>
            <a:lvl4pPr marL="2191131" indent="0" algn="ctr">
              <a:buNone/>
              <a:defRPr>
                <a:solidFill>
                  <a:schemeClr val="tx1">
                    <a:tint val="75000"/>
                  </a:schemeClr>
                </a:solidFill>
              </a:defRPr>
            </a:lvl4pPr>
            <a:lvl5pPr marL="2921508" indent="0" algn="ctr">
              <a:buNone/>
              <a:defRPr>
                <a:solidFill>
                  <a:schemeClr val="tx1">
                    <a:tint val="75000"/>
                  </a:schemeClr>
                </a:solidFill>
              </a:defRPr>
            </a:lvl5pPr>
            <a:lvl6pPr marL="3651885" indent="0" algn="ctr">
              <a:buNone/>
              <a:defRPr>
                <a:solidFill>
                  <a:schemeClr val="tx1">
                    <a:tint val="75000"/>
                  </a:schemeClr>
                </a:solidFill>
              </a:defRPr>
            </a:lvl6pPr>
            <a:lvl7pPr marL="4382262" indent="0" algn="ctr">
              <a:buNone/>
              <a:defRPr>
                <a:solidFill>
                  <a:schemeClr val="tx1">
                    <a:tint val="75000"/>
                  </a:schemeClr>
                </a:solidFill>
              </a:defRPr>
            </a:lvl7pPr>
            <a:lvl8pPr marL="5112639" indent="0" algn="ctr">
              <a:buNone/>
              <a:defRPr>
                <a:solidFill>
                  <a:schemeClr val="tx1">
                    <a:tint val="75000"/>
                  </a:schemeClr>
                </a:solidFill>
              </a:defRPr>
            </a:lvl8pPr>
            <a:lvl9pPr marL="5843016"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3158408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262802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194575" y="6709302"/>
            <a:ext cx="12854146" cy="2073696"/>
          </a:xfrm>
        </p:spPr>
        <p:txBody>
          <a:bodyPr anchor="t"/>
          <a:lstStyle>
            <a:lvl1pPr algn="l">
              <a:defRPr sz="64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194575" y="4425337"/>
            <a:ext cx="12854146" cy="2283965"/>
          </a:xfrm>
        </p:spPr>
        <p:txBody>
          <a:bodyPr anchor="b"/>
          <a:lstStyle>
            <a:lvl1pPr marL="0" indent="0">
              <a:buNone/>
              <a:defRPr sz="3200">
                <a:solidFill>
                  <a:schemeClr val="tx1">
                    <a:tint val="75000"/>
                  </a:schemeClr>
                </a:solidFill>
              </a:defRPr>
            </a:lvl1pPr>
            <a:lvl2pPr marL="730377" indent="0">
              <a:buNone/>
              <a:defRPr sz="2900">
                <a:solidFill>
                  <a:schemeClr val="tx1">
                    <a:tint val="75000"/>
                  </a:schemeClr>
                </a:solidFill>
              </a:defRPr>
            </a:lvl2pPr>
            <a:lvl3pPr marL="1460754" indent="0">
              <a:buNone/>
              <a:defRPr sz="2600">
                <a:solidFill>
                  <a:schemeClr val="tx1">
                    <a:tint val="75000"/>
                  </a:schemeClr>
                </a:solidFill>
              </a:defRPr>
            </a:lvl3pPr>
            <a:lvl4pPr marL="2191131" indent="0">
              <a:buNone/>
              <a:defRPr sz="2200">
                <a:solidFill>
                  <a:schemeClr val="tx1">
                    <a:tint val="75000"/>
                  </a:schemeClr>
                </a:solidFill>
              </a:defRPr>
            </a:lvl4pPr>
            <a:lvl5pPr marL="2921508" indent="0">
              <a:buNone/>
              <a:defRPr sz="2200">
                <a:solidFill>
                  <a:schemeClr val="tx1">
                    <a:tint val="75000"/>
                  </a:schemeClr>
                </a:solidFill>
              </a:defRPr>
            </a:lvl5pPr>
            <a:lvl6pPr marL="3651885" indent="0">
              <a:buNone/>
              <a:defRPr sz="2200">
                <a:solidFill>
                  <a:schemeClr val="tx1">
                    <a:tint val="75000"/>
                  </a:schemeClr>
                </a:solidFill>
              </a:defRPr>
            </a:lvl6pPr>
            <a:lvl7pPr marL="4382262" indent="0">
              <a:buNone/>
              <a:defRPr sz="2200">
                <a:solidFill>
                  <a:schemeClr val="tx1">
                    <a:tint val="75000"/>
                  </a:schemeClr>
                </a:solidFill>
              </a:defRPr>
            </a:lvl7pPr>
            <a:lvl8pPr marL="5112639" indent="0">
              <a:buNone/>
              <a:defRPr sz="2200">
                <a:solidFill>
                  <a:schemeClr val="tx1">
                    <a:tint val="75000"/>
                  </a:schemeClr>
                </a:solidFill>
              </a:defRPr>
            </a:lvl8pPr>
            <a:lvl9pPr marL="5843016" indent="0">
              <a:buNone/>
              <a:defRPr sz="2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4004469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1249710" y="3709935"/>
            <a:ext cx="11129234" cy="10489326"/>
          </a:xfrm>
        </p:spPr>
        <p:txBody>
          <a:bodyPr/>
          <a:lstStyle>
            <a:lvl1pPr>
              <a:defRPr sz="45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12630985" y="3709935"/>
            <a:ext cx="11129232" cy="10489326"/>
          </a:xfrm>
        </p:spPr>
        <p:txBody>
          <a:bodyPr/>
          <a:lstStyle>
            <a:lvl1pPr>
              <a:defRPr sz="45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147731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756126" y="418123"/>
            <a:ext cx="13610273" cy="1740165"/>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56126" y="2337139"/>
            <a:ext cx="6681741" cy="974008"/>
          </a:xfrm>
        </p:spPr>
        <p:txBody>
          <a:bodyPr anchor="b"/>
          <a:lstStyle>
            <a:lvl1pPr marL="0" indent="0">
              <a:buNone/>
              <a:defRPr sz="3800" b="1"/>
            </a:lvl1pPr>
            <a:lvl2pPr marL="730377" indent="0">
              <a:buNone/>
              <a:defRPr sz="3200" b="1"/>
            </a:lvl2pPr>
            <a:lvl3pPr marL="1460754" indent="0">
              <a:buNone/>
              <a:defRPr sz="2900" b="1"/>
            </a:lvl3pPr>
            <a:lvl4pPr marL="2191131" indent="0">
              <a:buNone/>
              <a:defRPr sz="2600" b="1"/>
            </a:lvl4pPr>
            <a:lvl5pPr marL="2921508" indent="0">
              <a:buNone/>
              <a:defRPr sz="2600" b="1"/>
            </a:lvl5pPr>
            <a:lvl6pPr marL="3651885" indent="0">
              <a:buNone/>
              <a:defRPr sz="2600" b="1"/>
            </a:lvl6pPr>
            <a:lvl7pPr marL="4382262" indent="0">
              <a:buNone/>
              <a:defRPr sz="2600" b="1"/>
            </a:lvl7pPr>
            <a:lvl8pPr marL="5112639" indent="0">
              <a:buNone/>
              <a:defRPr sz="2600" b="1"/>
            </a:lvl8pPr>
            <a:lvl9pPr marL="5843016" indent="0">
              <a:buNone/>
              <a:defRPr sz="2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756126" y="3311147"/>
            <a:ext cx="6681741" cy="6015653"/>
          </a:xfrm>
        </p:spPr>
        <p:txBody>
          <a:bodyPr/>
          <a:lstStyle>
            <a:lvl1pPr>
              <a:defRPr sz="3800"/>
            </a:lvl1pPr>
            <a:lvl2pPr>
              <a:defRPr sz="3200"/>
            </a:lvl2pPr>
            <a:lvl3pPr>
              <a:defRPr sz="2900"/>
            </a:lvl3pPr>
            <a:lvl4pPr>
              <a:defRPr sz="2600"/>
            </a:lvl4pPr>
            <a:lvl5pPr>
              <a:defRPr sz="2600"/>
            </a:lvl5pPr>
            <a:lvl6pPr>
              <a:defRPr sz="2600"/>
            </a:lvl6pPr>
            <a:lvl7pPr>
              <a:defRPr sz="2600"/>
            </a:lvl7pPr>
            <a:lvl8pPr>
              <a:defRPr sz="2600"/>
            </a:lvl8pPr>
            <a:lvl9pPr>
              <a:defRPr sz="2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7682034" y="2337139"/>
            <a:ext cx="6684366" cy="974008"/>
          </a:xfrm>
        </p:spPr>
        <p:txBody>
          <a:bodyPr anchor="b"/>
          <a:lstStyle>
            <a:lvl1pPr marL="0" indent="0">
              <a:buNone/>
              <a:defRPr sz="3800" b="1"/>
            </a:lvl1pPr>
            <a:lvl2pPr marL="730377" indent="0">
              <a:buNone/>
              <a:defRPr sz="3200" b="1"/>
            </a:lvl2pPr>
            <a:lvl3pPr marL="1460754" indent="0">
              <a:buNone/>
              <a:defRPr sz="2900" b="1"/>
            </a:lvl3pPr>
            <a:lvl4pPr marL="2191131" indent="0">
              <a:buNone/>
              <a:defRPr sz="2600" b="1"/>
            </a:lvl4pPr>
            <a:lvl5pPr marL="2921508" indent="0">
              <a:buNone/>
              <a:defRPr sz="2600" b="1"/>
            </a:lvl5pPr>
            <a:lvl6pPr marL="3651885" indent="0">
              <a:buNone/>
              <a:defRPr sz="2600" b="1"/>
            </a:lvl6pPr>
            <a:lvl7pPr marL="4382262" indent="0">
              <a:buNone/>
              <a:defRPr sz="2600" b="1"/>
            </a:lvl7pPr>
            <a:lvl8pPr marL="5112639" indent="0">
              <a:buNone/>
              <a:defRPr sz="2600" b="1"/>
            </a:lvl8pPr>
            <a:lvl9pPr marL="5843016" indent="0">
              <a:buNone/>
              <a:defRPr sz="2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7682034" y="3311147"/>
            <a:ext cx="6684366" cy="6015653"/>
          </a:xfrm>
        </p:spPr>
        <p:txBody>
          <a:bodyPr/>
          <a:lstStyle>
            <a:lvl1pPr>
              <a:defRPr sz="3800"/>
            </a:lvl1pPr>
            <a:lvl2pPr>
              <a:defRPr sz="3200"/>
            </a:lvl2pPr>
            <a:lvl3pPr>
              <a:defRPr sz="2900"/>
            </a:lvl3pPr>
            <a:lvl4pPr>
              <a:defRPr sz="2600"/>
            </a:lvl4pPr>
            <a:lvl5pPr>
              <a:defRPr sz="2600"/>
            </a:lvl5pPr>
            <a:lvl6pPr>
              <a:defRPr sz="2600"/>
            </a:lvl6pPr>
            <a:lvl7pPr>
              <a:defRPr sz="2600"/>
            </a:lvl7pPr>
            <a:lvl8pPr>
              <a:defRPr sz="2600"/>
            </a:lvl8pPr>
            <a:lvl9pPr>
              <a:defRPr sz="2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363520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3821770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479095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756127" y="415706"/>
            <a:ext cx="4975207" cy="1769167"/>
          </a:xfrm>
        </p:spPr>
        <p:txBody>
          <a:bodyPr anchor="b"/>
          <a:lstStyle>
            <a:lvl1pPr algn="l">
              <a:defRPr sz="32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912487" y="415707"/>
            <a:ext cx="8453912" cy="8911094"/>
          </a:xfrm>
        </p:spPr>
        <p:txBody>
          <a:bodyPr/>
          <a:lstStyle>
            <a:lvl1pPr>
              <a:defRPr sz="5100"/>
            </a:lvl1pPr>
            <a:lvl2pPr>
              <a:defRPr sz="4500"/>
            </a:lvl2pPr>
            <a:lvl3pPr>
              <a:defRPr sz="3800"/>
            </a:lvl3pPr>
            <a:lvl4pPr>
              <a:defRPr sz="3200"/>
            </a:lvl4pPr>
            <a:lvl5pPr>
              <a:defRPr sz="3200"/>
            </a:lvl5pPr>
            <a:lvl6pPr>
              <a:defRPr sz="3200"/>
            </a:lvl6pPr>
            <a:lvl7pPr>
              <a:defRPr sz="3200"/>
            </a:lvl7pPr>
            <a:lvl8pPr>
              <a:defRPr sz="3200"/>
            </a:lvl8pPr>
            <a:lvl9pPr>
              <a:defRPr sz="3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756127" y="2184874"/>
            <a:ext cx="4975207" cy="7141927"/>
          </a:xfrm>
        </p:spPr>
        <p:txBody>
          <a:bodyPr/>
          <a:lstStyle>
            <a:lvl1pPr marL="0" indent="0">
              <a:buNone/>
              <a:defRPr sz="2200"/>
            </a:lvl1pPr>
            <a:lvl2pPr marL="730377" indent="0">
              <a:buNone/>
              <a:defRPr sz="1900"/>
            </a:lvl2pPr>
            <a:lvl3pPr marL="1460754" indent="0">
              <a:buNone/>
              <a:defRPr sz="1600"/>
            </a:lvl3pPr>
            <a:lvl4pPr marL="2191131" indent="0">
              <a:buNone/>
              <a:defRPr sz="1400"/>
            </a:lvl4pPr>
            <a:lvl5pPr marL="2921508" indent="0">
              <a:buNone/>
              <a:defRPr sz="1400"/>
            </a:lvl5pPr>
            <a:lvl6pPr marL="3651885" indent="0">
              <a:buNone/>
              <a:defRPr sz="1400"/>
            </a:lvl6pPr>
            <a:lvl7pPr marL="4382262" indent="0">
              <a:buNone/>
              <a:defRPr sz="1400"/>
            </a:lvl7pPr>
            <a:lvl8pPr marL="5112639" indent="0">
              <a:buNone/>
              <a:defRPr sz="1400"/>
            </a:lvl8pPr>
            <a:lvl9pPr marL="5843016" indent="0">
              <a:buNone/>
              <a:defRPr sz="14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409442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964121" y="7308692"/>
            <a:ext cx="9073515" cy="862832"/>
          </a:xfrm>
        </p:spPr>
        <p:txBody>
          <a:bodyPr anchor="b"/>
          <a:lstStyle>
            <a:lvl1pPr algn="l">
              <a:defRPr sz="3200" b="1"/>
            </a:lvl1pPr>
          </a:lstStyle>
          <a:p>
            <a:r>
              <a:rPr kumimoji="1" lang="ja-JP" altLang="en-US"/>
              <a:t>マスター タイトルの書式設定</a:t>
            </a:r>
          </a:p>
        </p:txBody>
      </p:sp>
      <p:sp>
        <p:nvSpPr>
          <p:cNvPr id="3" name="図プレースホルダー 2"/>
          <p:cNvSpPr>
            <a:spLocks noGrp="1"/>
          </p:cNvSpPr>
          <p:nvPr>
            <p:ph type="pic" idx="1"/>
          </p:nvPr>
        </p:nvSpPr>
        <p:spPr>
          <a:xfrm>
            <a:off x="2964121" y="932922"/>
            <a:ext cx="9073515" cy="6264593"/>
          </a:xfrm>
        </p:spPr>
        <p:txBody>
          <a:bodyPr/>
          <a:lstStyle>
            <a:lvl1pPr marL="0" indent="0">
              <a:buNone/>
              <a:defRPr sz="5100"/>
            </a:lvl1pPr>
            <a:lvl2pPr marL="730377" indent="0">
              <a:buNone/>
              <a:defRPr sz="4500"/>
            </a:lvl2pPr>
            <a:lvl3pPr marL="1460754" indent="0">
              <a:buNone/>
              <a:defRPr sz="3800"/>
            </a:lvl3pPr>
            <a:lvl4pPr marL="2191131" indent="0">
              <a:buNone/>
              <a:defRPr sz="3200"/>
            </a:lvl4pPr>
            <a:lvl5pPr marL="2921508" indent="0">
              <a:buNone/>
              <a:defRPr sz="3200"/>
            </a:lvl5pPr>
            <a:lvl6pPr marL="3651885" indent="0">
              <a:buNone/>
              <a:defRPr sz="3200"/>
            </a:lvl6pPr>
            <a:lvl7pPr marL="4382262" indent="0">
              <a:buNone/>
              <a:defRPr sz="3200"/>
            </a:lvl7pPr>
            <a:lvl8pPr marL="5112639" indent="0">
              <a:buNone/>
              <a:defRPr sz="3200"/>
            </a:lvl8pPr>
            <a:lvl9pPr marL="5843016" indent="0">
              <a:buNone/>
              <a:defRPr sz="3200"/>
            </a:lvl9pPr>
          </a:lstStyle>
          <a:p>
            <a:endParaRPr kumimoji="1" lang="ja-JP" altLang="en-US"/>
          </a:p>
        </p:txBody>
      </p:sp>
      <p:sp>
        <p:nvSpPr>
          <p:cNvPr id="4" name="テキスト プレースホルダー 3"/>
          <p:cNvSpPr>
            <a:spLocks noGrp="1"/>
          </p:cNvSpPr>
          <p:nvPr>
            <p:ph type="body" sz="half" idx="2"/>
          </p:nvPr>
        </p:nvSpPr>
        <p:spPr>
          <a:xfrm>
            <a:off x="2964121" y="8171524"/>
            <a:ext cx="9073515" cy="1225365"/>
          </a:xfrm>
        </p:spPr>
        <p:txBody>
          <a:bodyPr/>
          <a:lstStyle>
            <a:lvl1pPr marL="0" indent="0">
              <a:buNone/>
              <a:defRPr sz="2200"/>
            </a:lvl1pPr>
            <a:lvl2pPr marL="730377" indent="0">
              <a:buNone/>
              <a:defRPr sz="1900"/>
            </a:lvl2pPr>
            <a:lvl3pPr marL="1460754" indent="0">
              <a:buNone/>
              <a:defRPr sz="1600"/>
            </a:lvl3pPr>
            <a:lvl4pPr marL="2191131" indent="0">
              <a:buNone/>
              <a:defRPr sz="1400"/>
            </a:lvl4pPr>
            <a:lvl5pPr marL="2921508" indent="0">
              <a:buNone/>
              <a:defRPr sz="1400"/>
            </a:lvl5pPr>
            <a:lvl6pPr marL="3651885" indent="0">
              <a:buNone/>
              <a:defRPr sz="1400"/>
            </a:lvl6pPr>
            <a:lvl7pPr marL="4382262" indent="0">
              <a:buNone/>
              <a:defRPr sz="1400"/>
            </a:lvl7pPr>
            <a:lvl8pPr marL="5112639" indent="0">
              <a:buNone/>
              <a:defRPr sz="1400"/>
            </a:lvl8pPr>
            <a:lvl9pPr marL="5843016" indent="0">
              <a:buNone/>
              <a:defRPr sz="14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376884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299859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8133903" y="635644"/>
            <a:ext cx="5626314" cy="1356361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1249709" y="635644"/>
            <a:ext cx="16632153" cy="135636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7792B7-1B9A-4125-9433-C38D9E35E271}" type="datetimeFigureOut">
              <a:rPr kumimoji="1" lang="ja-JP" altLang="en-US" smtClean="0"/>
              <a:t>2019/1/29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2707723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756126" y="418123"/>
            <a:ext cx="13610273" cy="1740165"/>
          </a:xfrm>
          <a:prstGeom prst="rect">
            <a:avLst/>
          </a:prstGeom>
        </p:spPr>
        <p:txBody>
          <a:bodyPr vert="horz" lIns="146075" tIns="73038" rIns="146075" bIns="7303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756126" y="2436232"/>
            <a:ext cx="13610273" cy="6890569"/>
          </a:xfrm>
          <a:prstGeom prst="rect">
            <a:avLst/>
          </a:prstGeom>
        </p:spPr>
        <p:txBody>
          <a:bodyPr vert="horz" lIns="146075" tIns="73038" rIns="146075" bIns="7303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756126" y="9677250"/>
            <a:ext cx="3528589" cy="555886"/>
          </a:xfrm>
          <a:prstGeom prst="rect">
            <a:avLst/>
          </a:prstGeom>
        </p:spPr>
        <p:txBody>
          <a:bodyPr vert="horz" lIns="146075" tIns="73038" rIns="146075" bIns="73038" rtlCol="0" anchor="ctr"/>
          <a:lstStyle>
            <a:lvl1pPr algn="l">
              <a:defRPr sz="1900">
                <a:solidFill>
                  <a:schemeClr val="tx1">
                    <a:tint val="75000"/>
                  </a:schemeClr>
                </a:solidFill>
              </a:defRPr>
            </a:lvl1pPr>
          </a:lstStyle>
          <a:p>
            <a:fld id="{157792B7-1B9A-4125-9433-C38D9E35E271}" type="datetimeFigureOut">
              <a:rPr kumimoji="1" lang="ja-JP" altLang="en-US" smtClean="0"/>
              <a:t>2019/1/29</a:t>
            </a:fld>
            <a:endParaRPr kumimoji="1" lang="ja-JP" altLang="en-US"/>
          </a:p>
        </p:txBody>
      </p:sp>
      <p:sp>
        <p:nvSpPr>
          <p:cNvPr id="5" name="フッター プレースホルダー 4"/>
          <p:cNvSpPr>
            <a:spLocks noGrp="1"/>
          </p:cNvSpPr>
          <p:nvPr>
            <p:ph type="ftr" sz="quarter" idx="3"/>
          </p:nvPr>
        </p:nvSpPr>
        <p:spPr>
          <a:xfrm>
            <a:off x="5166863" y="9677250"/>
            <a:ext cx="4788800" cy="555886"/>
          </a:xfrm>
          <a:prstGeom prst="rect">
            <a:avLst/>
          </a:prstGeom>
        </p:spPr>
        <p:txBody>
          <a:bodyPr vert="horz" lIns="146075" tIns="73038" rIns="146075" bIns="73038" rtlCol="0" anchor="ctr"/>
          <a:lstStyle>
            <a:lvl1pPr algn="ctr">
              <a:defRPr sz="1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10837810" y="9677250"/>
            <a:ext cx="3528589" cy="555886"/>
          </a:xfrm>
          <a:prstGeom prst="rect">
            <a:avLst/>
          </a:prstGeom>
        </p:spPr>
        <p:txBody>
          <a:bodyPr vert="horz" lIns="146075" tIns="73038" rIns="146075" bIns="73038" rtlCol="0" anchor="ctr"/>
          <a:lstStyle>
            <a:lvl1pPr algn="r">
              <a:defRPr sz="1900">
                <a:solidFill>
                  <a:schemeClr val="tx1">
                    <a:tint val="75000"/>
                  </a:schemeClr>
                </a:solidFill>
              </a:defRPr>
            </a:lvl1pPr>
          </a:lstStyle>
          <a:p>
            <a:fld id="{656B12BE-EC33-4671-82D9-95B87EA64871}" type="slidenum">
              <a:rPr kumimoji="1" lang="ja-JP" altLang="en-US" smtClean="0"/>
              <a:t>‹#›</a:t>
            </a:fld>
            <a:endParaRPr kumimoji="1" lang="ja-JP" altLang="en-US"/>
          </a:p>
        </p:txBody>
      </p:sp>
    </p:spTree>
    <p:extLst>
      <p:ext uri="{BB962C8B-B14F-4D97-AF65-F5344CB8AC3E}">
        <p14:creationId xmlns:p14="http://schemas.microsoft.com/office/powerpoint/2010/main" val="829627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60754" rtl="0" eaLnBrk="1" latinLnBrk="0" hangingPunct="1">
        <a:spcBef>
          <a:spcPct val="0"/>
        </a:spcBef>
        <a:buNone/>
        <a:defRPr kumimoji="1" sz="7000" kern="1200">
          <a:solidFill>
            <a:schemeClr val="tx1"/>
          </a:solidFill>
          <a:latin typeface="+mj-lt"/>
          <a:ea typeface="+mj-ea"/>
          <a:cs typeface="+mj-cs"/>
        </a:defRPr>
      </a:lvl1pPr>
    </p:titleStyle>
    <p:bodyStyle>
      <a:lvl1pPr marL="547783" indent="-547783" algn="l" defTabSz="1460754" rtl="0" eaLnBrk="1" latinLnBrk="0" hangingPunct="1">
        <a:spcBef>
          <a:spcPct val="20000"/>
        </a:spcBef>
        <a:buFont typeface="Arial" panose="020B0604020202020204" pitchFamily="34" charset="0"/>
        <a:buChar char="•"/>
        <a:defRPr kumimoji="1" sz="5100" kern="1200">
          <a:solidFill>
            <a:schemeClr val="tx1"/>
          </a:solidFill>
          <a:latin typeface="+mn-lt"/>
          <a:ea typeface="+mn-ea"/>
          <a:cs typeface="+mn-cs"/>
        </a:defRPr>
      </a:lvl1pPr>
      <a:lvl2pPr marL="1186863" indent="-456486" algn="l" defTabSz="1460754"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2pPr>
      <a:lvl3pPr marL="1825943" indent="-365189" algn="l" defTabSz="1460754" rtl="0" eaLnBrk="1" latinLnBrk="0" hangingPunct="1">
        <a:spcBef>
          <a:spcPct val="20000"/>
        </a:spcBef>
        <a:buFont typeface="Arial" panose="020B0604020202020204" pitchFamily="34" charset="0"/>
        <a:buChar char="•"/>
        <a:defRPr kumimoji="1" sz="3800" kern="1200">
          <a:solidFill>
            <a:schemeClr val="tx1"/>
          </a:solidFill>
          <a:latin typeface="+mn-lt"/>
          <a:ea typeface="+mn-ea"/>
          <a:cs typeface="+mn-cs"/>
        </a:defRPr>
      </a:lvl3pPr>
      <a:lvl4pPr marL="2556320" indent="-365189" algn="l" defTabSz="146075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4pPr>
      <a:lvl5pPr marL="3286697" indent="-365189" algn="l" defTabSz="146075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5pPr>
      <a:lvl6pPr marL="4017074" indent="-365189" algn="l" defTabSz="146075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6pPr>
      <a:lvl7pPr marL="4747451" indent="-365189" algn="l" defTabSz="146075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7pPr>
      <a:lvl8pPr marL="5477828" indent="-365189" algn="l" defTabSz="146075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8pPr>
      <a:lvl9pPr marL="6208205" indent="-365189" algn="l" defTabSz="146075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9pPr>
    </p:bodyStyle>
    <p:otherStyle>
      <a:defPPr>
        <a:defRPr lang="ja-JP"/>
      </a:defPPr>
      <a:lvl1pPr marL="0" algn="l" defTabSz="1460754" rtl="0" eaLnBrk="1" latinLnBrk="0" hangingPunct="1">
        <a:defRPr kumimoji="1" sz="2900" kern="1200">
          <a:solidFill>
            <a:schemeClr val="tx1"/>
          </a:solidFill>
          <a:latin typeface="+mn-lt"/>
          <a:ea typeface="+mn-ea"/>
          <a:cs typeface="+mn-cs"/>
        </a:defRPr>
      </a:lvl1pPr>
      <a:lvl2pPr marL="730377" algn="l" defTabSz="1460754" rtl="0" eaLnBrk="1" latinLnBrk="0" hangingPunct="1">
        <a:defRPr kumimoji="1" sz="2900" kern="1200">
          <a:solidFill>
            <a:schemeClr val="tx1"/>
          </a:solidFill>
          <a:latin typeface="+mn-lt"/>
          <a:ea typeface="+mn-ea"/>
          <a:cs typeface="+mn-cs"/>
        </a:defRPr>
      </a:lvl2pPr>
      <a:lvl3pPr marL="1460754" algn="l" defTabSz="1460754" rtl="0" eaLnBrk="1" latinLnBrk="0" hangingPunct="1">
        <a:defRPr kumimoji="1" sz="2900" kern="1200">
          <a:solidFill>
            <a:schemeClr val="tx1"/>
          </a:solidFill>
          <a:latin typeface="+mn-lt"/>
          <a:ea typeface="+mn-ea"/>
          <a:cs typeface="+mn-cs"/>
        </a:defRPr>
      </a:lvl3pPr>
      <a:lvl4pPr marL="2191131" algn="l" defTabSz="1460754" rtl="0" eaLnBrk="1" latinLnBrk="0" hangingPunct="1">
        <a:defRPr kumimoji="1" sz="2900" kern="1200">
          <a:solidFill>
            <a:schemeClr val="tx1"/>
          </a:solidFill>
          <a:latin typeface="+mn-lt"/>
          <a:ea typeface="+mn-ea"/>
          <a:cs typeface="+mn-cs"/>
        </a:defRPr>
      </a:lvl4pPr>
      <a:lvl5pPr marL="2921508" algn="l" defTabSz="1460754" rtl="0" eaLnBrk="1" latinLnBrk="0" hangingPunct="1">
        <a:defRPr kumimoji="1" sz="2900" kern="1200">
          <a:solidFill>
            <a:schemeClr val="tx1"/>
          </a:solidFill>
          <a:latin typeface="+mn-lt"/>
          <a:ea typeface="+mn-ea"/>
          <a:cs typeface="+mn-cs"/>
        </a:defRPr>
      </a:lvl5pPr>
      <a:lvl6pPr marL="3651885" algn="l" defTabSz="1460754" rtl="0" eaLnBrk="1" latinLnBrk="0" hangingPunct="1">
        <a:defRPr kumimoji="1" sz="2900" kern="1200">
          <a:solidFill>
            <a:schemeClr val="tx1"/>
          </a:solidFill>
          <a:latin typeface="+mn-lt"/>
          <a:ea typeface="+mn-ea"/>
          <a:cs typeface="+mn-cs"/>
        </a:defRPr>
      </a:lvl6pPr>
      <a:lvl7pPr marL="4382262" algn="l" defTabSz="1460754" rtl="0" eaLnBrk="1" latinLnBrk="0" hangingPunct="1">
        <a:defRPr kumimoji="1" sz="2900" kern="1200">
          <a:solidFill>
            <a:schemeClr val="tx1"/>
          </a:solidFill>
          <a:latin typeface="+mn-lt"/>
          <a:ea typeface="+mn-ea"/>
          <a:cs typeface="+mn-cs"/>
        </a:defRPr>
      </a:lvl7pPr>
      <a:lvl8pPr marL="5112639" algn="l" defTabSz="1460754" rtl="0" eaLnBrk="1" latinLnBrk="0" hangingPunct="1">
        <a:defRPr kumimoji="1" sz="2900" kern="1200">
          <a:solidFill>
            <a:schemeClr val="tx1"/>
          </a:solidFill>
          <a:latin typeface="+mn-lt"/>
          <a:ea typeface="+mn-ea"/>
          <a:cs typeface="+mn-cs"/>
        </a:defRPr>
      </a:lvl8pPr>
      <a:lvl9pPr marL="5843016" algn="l" defTabSz="1460754" rtl="0" eaLnBrk="1" latinLnBrk="0" hangingPunct="1">
        <a:defRPr kumimoji="1"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6410" y="7011578"/>
            <a:ext cx="3209517" cy="233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テキスト ボックス 26"/>
          <p:cNvSpPr txBox="1"/>
          <p:nvPr/>
        </p:nvSpPr>
        <p:spPr>
          <a:xfrm>
            <a:off x="821222" y="8859074"/>
            <a:ext cx="5760000" cy="230832"/>
          </a:xfrm>
          <a:prstGeom prst="rect">
            <a:avLst/>
          </a:prstGeom>
          <a:noFill/>
        </p:spPr>
        <p:txBody>
          <a:bodyPr wrap="square" rtlCol="0">
            <a:spAutoFit/>
          </a:bodyPr>
          <a:lstStyle/>
          <a:p>
            <a:r>
              <a:rPr lang="ja-JP" altLang="en-US" sz="900" dirty="0">
                <a:latin typeface="游ゴシック" panose="020B0400000000000000" pitchFamily="50" charset="-128"/>
                <a:ea typeface="游ゴシック" panose="020B0400000000000000" pitchFamily="50" charset="-128"/>
              </a:rPr>
              <a:t>赤い羽根「災害ボランティア・</a:t>
            </a:r>
            <a:r>
              <a:rPr lang="en-US" altLang="ja-JP" sz="900" dirty="0">
                <a:latin typeface="游ゴシック" panose="020B0400000000000000" pitchFamily="50" charset="-128"/>
                <a:ea typeface="游ゴシック" panose="020B0400000000000000" pitchFamily="50" charset="-128"/>
              </a:rPr>
              <a:t>NPO</a:t>
            </a:r>
            <a:r>
              <a:rPr lang="ja-JP" altLang="en-US" sz="900" dirty="0">
                <a:latin typeface="游ゴシック" panose="020B0400000000000000" pitchFamily="50" charset="-128"/>
                <a:ea typeface="游ゴシック" panose="020B0400000000000000" pitchFamily="50" charset="-128"/>
              </a:rPr>
              <a:t>活動サポート募金</a:t>
            </a:r>
            <a:r>
              <a:rPr lang="ja-JP" altLang="en-US" sz="900" spc="-300" dirty="0">
                <a:latin typeface="游ゴシック" panose="020B0400000000000000" pitchFamily="50" charset="-128"/>
                <a:ea typeface="游ゴシック" panose="020B0400000000000000" pitchFamily="50" charset="-128"/>
              </a:rPr>
              <a:t>」</a:t>
            </a:r>
            <a:r>
              <a:rPr lang="ja-JP" altLang="en-US" sz="900" dirty="0">
                <a:latin typeface="游ゴシック" panose="020B0400000000000000" pitchFamily="50" charset="-128"/>
                <a:ea typeface="游ゴシック" panose="020B0400000000000000" pitchFamily="50" charset="-128"/>
              </a:rPr>
              <a:t>・豪雨災害</a:t>
            </a:r>
            <a:r>
              <a:rPr lang="en-US" altLang="ja-JP" sz="900" dirty="0">
                <a:latin typeface="游ゴシック" panose="020B0400000000000000" pitchFamily="50" charset="-128"/>
                <a:ea typeface="游ゴシック" panose="020B0400000000000000" pitchFamily="50" charset="-128"/>
              </a:rPr>
              <a:t>(</a:t>
            </a:r>
            <a:r>
              <a:rPr lang="ja-JP" altLang="en-US" sz="900" dirty="0">
                <a:latin typeface="游ゴシック" panose="020B0400000000000000" pitchFamily="50" charset="-128"/>
                <a:ea typeface="游ゴシック" panose="020B0400000000000000" pitchFamily="50" charset="-128"/>
              </a:rPr>
              <a:t>ボラサポ・豪雨災害）報告　</a:t>
            </a:r>
            <a:r>
              <a:rPr lang="en-US" altLang="ja-JP" sz="900" dirty="0" smtClean="0">
                <a:solidFill>
                  <a:srgbClr val="545147"/>
                </a:solidFill>
                <a:latin typeface="游ゴシック" panose="020B0400000000000000" pitchFamily="50" charset="-128"/>
                <a:ea typeface="游ゴシック" panose="020B0400000000000000" pitchFamily="50" charset="-128"/>
              </a:rPr>
              <a:t>Vol.2</a:t>
            </a:r>
            <a:endParaRPr lang="ja-JP" altLang="en-US" sz="900" dirty="0">
              <a:solidFill>
                <a:srgbClr val="545147"/>
              </a:solidFill>
              <a:latin typeface="游ゴシック" panose="020B0400000000000000" pitchFamily="50" charset="-128"/>
              <a:ea typeface="游ゴシック" panose="020B0400000000000000" pitchFamily="50" charset="-128"/>
            </a:endParaRPr>
          </a:p>
        </p:txBody>
      </p:sp>
      <p:sp>
        <p:nvSpPr>
          <p:cNvPr id="32" name="テキスト ボックス 31"/>
          <p:cNvSpPr txBox="1"/>
          <p:nvPr/>
        </p:nvSpPr>
        <p:spPr>
          <a:xfrm>
            <a:off x="8461374" y="2819697"/>
            <a:ext cx="5761039" cy="1815882"/>
          </a:xfrm>
          <a:prstGeom prst="rect">
            <a:avLst/>
          </a:prstGeom>
          <a:noFill/>
        </p:spPr>
        <p:txBody>
          <a:bodyPr wrap="square" rtlCol="0">
            <a:spAutoFit/>
          </a:bodyPr>
          <a:lstStyle>
            <a:defPPr>
              <a:defRPr lang="ja-JP"/>
            </a:defPPr>
            <a:lvl1pPr>
              <a:defRPr sz="1800">
                <a:latin typeface="HGSｺﾞｼｯｸE" panose="020B0900000000000000" pitchFamily="50" charset="-128"/>
                <a:ea typeface="HGSｺﾞｼｯｸE" panose="020B0900000000000000" pitchFamily="50" charset="-128"/>
              </a:defRPr>
            </a:lvl1pPr>
          </a:lstStyle>
          <a:p>
            <a:r>
              <a:rPr lang="ja-JP" altLang="en-US" sz="2800" dirty="0">
                <a:solidFill>
                  <a:srgbClr val="545147"/>
                </a:solidFill>
                <a:latin typeface="游明朝 Demibold" panose="02020600000000000000" pitchFamily="18" charset="-128"/>
                <a:ea typeface="游明朝 Demibold" panose="02020600000000000000" pitchFamily="18" charset="-128"/>
              </a:rPr>
              <a:t>赤い羽根</a:t>
            </a:r>
            <a:endParaRPr lang="en-US" altLang="ja-JP" sz="2800" dirty="0">
              <a:solidFill>
                <a:srgbClr val="545147"/>
              </a:solidFill>
              <a:latin typeface="游明朝 Demibold" panose="02020600000000000000" pitchFamily="18" charset="-128"/>
              <a:ea typeface="游明朝 Demibold" panose="02020600000000000000" pitchFamily="18" charset="-128"/>
            </a:endParaRPr>
          </a:p>
          <a:p>
            <a:r>
              <a:rPr lang="ja-JP" altLang="en-US" sz="2800" dirty="0">
                <a:solidFill>
                  <a:srgbClr val="545147"/>
                </a:solidFill>
                <a:latin typeface="游明朝 Demibold" panose="02020600000000000000" pitchFamily="18" charset="-128"/>
                <a:ea typeface="游明朝 Demibold" panose="02020600000000000000" pitchFamily="18" charset="-128"/>
              </a:rPr>
              <a:t> 災害ボランティ</a:t>
            </a:r>
            <a:r>
              <a:rPr lang="ja-JP" altLang="en-US" sz="2800" spc="-600" dirty="0">
                <a:solidFill>
                  <a:srgbClr val="545147"/>
                </a:solidFill>
                <a:latin typeface="游明朝 Demibold" panose="02020600000000000000" pitchFamily="18" charset="-128"/>
                <a:ea typeface="游明朝 Demibold" panose="02020600000000000000" pitchFamily="18" charset="-128"/>
              </a:rPr>
              <a:t>ア</a:t>
            </a:r>
            <a:r>
              <a:rPr lang="ja-JP" altLang="en-US" sz="2800" spc="-300" dirty="0">
                <a:solidFill>
                  <a:srgbClr val="545147"/>
                </a:solidFill>
                <a:latin typeface="游明朝 Demibold" panose="02020600000000000000" pitchFamily="18" charset="-128"/>
                <a:ea typeface="游明朝 Demibold" panose="02020600000000000000" pitchFamily="18" charset="-128"/>
              </a:rPr>
              <a:t>・</a:t>
            </a:r>
            <a:r>
              <a:rPr lang="en-US" altLang="ja-JP" sz="2800" dirty="0">
                <a:solidFill>
                  <a:srgbClr val="545147"/>
                </a:solidFill>
                <a:latin typeface="游明朝 Demibold" panose="02020600000000000000" pitchFamily="18" charset="-128"/>
                <a:ea typeface="游明朝 Demibold" panose="02020600000000000000" pitchFamily="18" charset="-128"/>
              </a:rPr>
              <a:t>NPO</a:t>
            </a:r>
            <a:r>
              <a:rPr lang="ja-JP" altLang="en-US" sz="2800" dirty="0">
                <a:solidFill>
                  <a:srgbClr val="545147"/>
                </a:solidFill>
                <a:latin typeface="游明朝 Demibold" panose="02020600000000000000" pitchFamily="18" charset="-128"/>
                <a:ea typeface="游明朝 Demibold" panose="02020600000000000000" pitchFamily="18" charset="-128"/>
              </a:rPr>
              <a:t>活動</a:t>
            </a:r>
            <a:endParaRPr lang="en-US" altLang="ja-JP" sz="2800" dirty="0">
              <a:solidFill>
                <a:srgbClr val="545147"/>
              </a:solidFill>
              <a:latin typeface="游明朝 Demibold" panose="02020600000000000000" pitchFamily="18" charset="-128"/>
              <a:ea typeface="游明朝 Demibold" panose="02020600000000000000" pitchFamily="18" charset="-128"/>
            </a:endParaRPr>
          </a:p>
          <a:p>
            <a:r>
              <a:rPr lang="ja-JP" altLang="en-US" sz="2800" dirty="0">
                <a:solidFill>
                  <a:srgbClr val="545147"/>
                </a:solidFill>
                <a:latin typeface="游明朝 Demibold" panose="02020600000000000000" pitchFamily="18" charset="-128"/>
                <a:ea typeface="游明朝 Demibold" panose="02020600000000000000" pitchFamily="18" charset="-128"/>
              </a:rPr>
              <a:t>サポート募金</a:t>
            </a:r>
            <a:r>
              <a:rPr lang="ja-JP" altLang="en-US" sz="2800" spc="-1500" dirty="0">
                <a:solidFill>
                  <a:srgbClr val="545147"/>
                </a:solidFill>
                <a:latin typeface="游明朝 Demibold" panose="02020600000000000000" pitchFamily="18" charset="-128"/>
                <a:ea typeface="游明朝 Demibold" panose="02020600000000000000" pitchFamily="18" charset="-128"/>
              </a:rPr>
              <a:t>」</a:t>
            </a:r>
            <a:r>
              <a:rPr lang="ja-JP" altLang="en-US" sz="2800" spc="-800" dirty="0">
                <a:solidFill>
                  <a:srgbClr val="545147"/>
                </a:solidFill>
                <a:latin typeface="游明朝 Demibold" panose="02020600000000000000" pitchFamily="18" charset="-128"/>
                <a:ea typeface="游明朝 Demibold" panose="02020600000000000000" pitchFamily="18" charset="-128"/>
              </a:rPr>
              <a:t>・</a:t>
            </a:r>
            <a:r>
              <a:rPr lang="ja-JP" altLang="en-US" sz="2800" dirty="0">
                <a:solidFill>
                  <a:srgbClr val="545147"/>
                </a:solidFill>
                <a:latin typeface="游明朝 Demibold" panose="02020600000000000000" pitchFamily="18" charset="-128"/>
                <a:ea typeface="游明朝 Demibold" panose="02020600000000000000" pitchFamily="18" charset="-128"/>
              </a:rPr>
              <a:t>豪雨災害</a:t>
            </a:r>
          </a:p>
          <a:p>
            <a:r>
              <a:rPr lang="en-US" altLang="ja-JP" sz="2800" dirty="0">
                <a:solidFill>
                  <a:srgbClr val="545147"/>
                </a:solidFill>
                <a:latin typeface="游明朝 Demibold" panose="02020600000000000000" pitchFamily="18" charset="-128"/>
                <a:ea typeface="游明朝 Demibold" panose="02020600000000000000" pitchFamily="18" charset="-128"/>
              </a:rPr>
              <a:t>(</a:t>
            </a:r>
            <a:r>
              <a:rPr lang="ja-JP" altLang="en-US" sz="2800" dirty="0">
                <a:solidFill>
                  <a:srgbClr val="545147"/>
                </a:solidFill>
                <a:latin typeface="游明朝 Demibold" panose="02020600000000000000" pitchFamily="18" charset="-128"/>
                <a:ea typeface="游明朝 Demibold" panose="02020600000000000000" pitchFamily="18" charset="-128"/>
              </a:rPr>
              <a:t>ボラサ</a:t>
            </a:r>
            <a:r>
              <a:rPr lang="ja-JP" altLang="en-US" sz="2800" spc="-300" dirty="0">
                <a:solidFill>
                  <a:srgbClr val="545147"/>
                </a:solidFill>
                <a:latin typeface="游明朝 Demibold" panose="02020600000000000000" pitchFamily="18" charset="-128"/>
                <a:ea typeface="游明朝 Demibold" panose="02020600000000000000" pitchFamily="18" charset="-128"/>
              </a:rPr>
              <a:t>ポ・</a:t>
            </a:r>
            <a:r>
              <a:rPr lang="ja-JP" altLang="en-US" sz="2800" dirty="0">
                <a:solidFill>
                  <a:srgbClr val="545147"/>
                </a:solidFill>
                <a:latin typeface="游明朝 Demibold" panose="02020600000000000000" pitchFamily="18" charset="-128"/>
                <a:ea typeface="游明朝 Demibold" panose="02020600000000000000" pitchFamily="18" charset="-128"/>
              </a:rPr>
              <a:t>豪雨災害</a:t>
            </a:r>
            <a:r>
              <a:rPr lang="ja-JP" altLang="en-US" sz="2800" spc="-300" dirty="0">
                <a:solidFill>
                  <a:srgbClr val="545147"/>
                </a:solidFill>
                <a:latin typeface="游明朝 Demibold" panose="02020600000000000000" pitchFamily="18" charset="-128"/>
                <a:ea typeface="游明朝 Demibold" panose="02020600000000000000" pitchFamily="18" charset="-128"/>
              </a:rPr>
              <a:t>）</a:t>
            </a:r>
            <a:r>
              <a:rPr lang="ja-JP" altLang="en-US" sz="2800" dirty="0">
                <a:solidFill>
                  <a:srgbClr val="545147"/>
                </a:solidFill>
                <a:latin typeface="游明朝 Demibold" panose="02020600000000000000" pitchFamily="18" charset="-128"/>
                <a:ea typeface="游明朝 Demibold" panose="02020600000000000000" pitchFamily="18" charset="-128"/>
              </a:rPr>
              <a:t>報告</a:t>
            </a:r>
            <a:r>
              <a:rPr lang="en-US" altLang="ja-JP" sz="2800" dirty="0">
                <a:solidFill>
                  <a:srgbClr val="545147"/>
                </a:solidFill>
                <a:latin typeface="游明朝 Demibold" panose="02020600000000000000" pitchFamily="18" charset="-128"/>
                <a:ea typeface="游明朝 Demibold" panose="02020600000000000000" pitchFamily="18" charset="-128"/>
              </a:rPr>
              <a:t> </a:t>
            </a:r>
            <a:r>
              <a:rPr lang="en-US" altLang="ja-JP" sz="2400" dirty="0" smtClean="0">
                <a:solidFill>
                  <a:srgbClr val="545147"/>
                </a:solidFill>
                <a:latin typeface="游明朝 Demibold" panose="02020600000000000000" pitchFamily="18" charset="-128"/>
                <a:ea typeface="游明朝 Demibold" panose="02020600000000000000" pitchFamily="18" charset="-128"/>
              </a:rPr>
              <a:t>Vol.2</a:t>
            </a:r>
            <a:endParaRPr lang="ja-JP" altLang="en-US" sz="2400" dirty="0">
              <a:solidFill>
                <a:srgbClr val="545147"/>
              </a:solidFill>
              <a:latin typeface="游明朝 Demibold" panose="02020600000000000000" pitchFamily="18" charset="-128"/>
              <a:ea typeface="游明朝 Demibold" panose="02020600000000000000" pitchFamily="18" charset="-128"/>
            </a:endParaRPr>
          </a:p>
        </p:txBody>
      </p:sp>
      <p:sp>
        <p:nvSpPr>
          <p:cNvPr id="39" name="テキスト ボックス 38"/>
          <p:cNvSpPr txBox="1"/>
          <p:nvPr/>
        </p:nvSpPr>
        <p:spPr>
          <a:xfrm>
            <a:off x="805250" y="8243033"/>
            <a:ext cx="5794122" cy="515526"/>
          </a:xfrm>
          <a:prstGeom prst="rect">
            <a:avLst/>
          </a:prstGeom>
          <a:noFill/>
        </p:spPr>
        <p:txBody>
          <a:bodyPr wrap="square" rtlCol="0">
            <a:spAutoFit/>
          </a:bodyPr>
          <a:lstStyle/>
          <a:p>
            <a:pPr>
              <a:lnSpc>
                <a:spcPts val="1000"/>
              </a:lnSpc>
            </a:pPr>
            <a:r>
              <a:rPr lang="en-US" altLang="ja-JP" sz="800" dirty="0">
                <a:latin typeface="游ゴシック" panose="020B0400000000000000" pitchFamily="50" charset="-128"/>
                <a:ea typeface="游ゴシック" panose="020B0400000000000000" pitchFamily="50" charset="-128"/>
              </a:rPr>
              <a:t>※</a:t>
            </a:r>
            <a:r>
              <a:rPr lang="ja-JP" altLang="en-US" sz="800" dirty="0">
                <a:latin typeface="游ゴシック" panose="020B0400000000000000" pitchFamily="50" charset="-128"/>
                <a:ea typeface="游ゴシック" panose="020B0400000000000000" pitchFamily="50" charset="-128"/>
              </a:rPr>
              <a:t>ボラサポ・豪雨災害への寄付金は、税制上の優遇措置 （所得税、法人税）の適用対象となります。</a:t>
            </a:r>
          </a:p>
          <a:p>
            <a:pPr>
              <a:lnSpc>
                <a:spcPts val="1000"/>
              </a:lnSpc>
            </a:pPr>
            <a:r>
              <a:rPr lang="ja-JP" altLang="en-US" sz="800" dirty="0">
                <a:latin typeface="游ゴシック" panose="020B0400000000000000" pitchFamily="50" charset="-128"/>
                <a:ea typeface="游ゴシック" panose="020B0400000000000000" pitchFamily="50" charset="-128"/>
              </a:rPr>
              <a:t>　＜根拠法令等＞ 所得税法第 </a:t>
            </a:r>
            <a:r>
              <a:rPr lang="en-US" altLang="ja-JP" sz="800" dirty="0">
                <a:latin typeface="游ゴシック" panose="020B0400000000000000" pitchFamily="50" charset="-128"/>
                <a:ea typeface="游ゴシック" panose="020B0400000000000000" pitchFamily="50" charset="-128"/>
              </a:rPr>
              <a:t>78</a:t>
            </a:r>
            <a:r>
              <a:rPr lang="ja-JP" altLang="en-US" sz="800" dirty="0">
                <a:latin typeface="游ゴシック" panose="020B0400000000000000" pitchFamily="50" charset="-128"/>
                <a:ea typeface="游ゴシック" panose="020B0400000000000000" pitchFamily="50" charset="-128"/>
              </a:rPr>
              <a:t> 条　法人税法第 </a:t>
            </a:r>
            <a:r>
              <a:rPr lang="en-US" altLang="ja-JP" sz="800" dirty="0">
                <a:latin typeface="游ゴシック" panose="020B0400000000000000" pitchFamily="50" charset="-128"/>
                <a:ea typeface="游ゴシック" panose="020B0400000000000000" pitchFamily="50" charset="-128"/>
              </a:rPr>
              <a:t>37</a:t>
            </a:r>
            <a:r>
              <a:rPr lang="ja-JP" altLang="en-US" sz="800" dirty="0">
                <a:latin typeface="游ゴシック" panose="020B0400000000000000" pitchFamily="50" charset="-128"/>
                <a:ea typeface="游ゴシック" panose="020B0400000000000000" pitchFamily="50" charset="-128"/>
              </a:rPr>
              <a:t> 条</a:t>
            </a:r>
          </a:p>
          <a:p>
            <a:pPr>
              <a:lnSpc>
                <a:spcPts val="700"/>
              </a:lnSpc>
              <a:spcBef>
                <a:spcPts val="600"/>
              </a:spcBef>
            </a:pPr>
            <a:r>
              <a:rPr lang="ja-JP" altLang="en-US" sz="800" dirty="0">
                <a:latin typeface="游ゴシック" panose="020B0400000000000000" pitchFamily="50" charset="-128"/>
                <a:ea typeface="游ゴシック" panose="020B0400000000000000" pitchFamily="50" charset="-128"/>
              </a:rPr>
              <a:t>　詳しくはホームページをご覧ください。　</a:t>
            </a:r>
            <a:r>
              <a:rPr lang="en-US" altLang="ja-JP" sz="800" dirty="0">
                <a:latin typeface="游ゴシック" panose="020B0400000000000000" pitchFamily="50" charset="-128"/>
                <a:ea typeface="游ゴシック" panose="020B0400000000000000" pitchFamily="50" charset="-128"/>
              </a:rPr>
              <a:t>https://www.akaihane.or.jp/find/tax/</a:t>
            </a:r>
          </a:p>
        </p:txBody>
      </p:sp>
      <p:sp>
        <p:nvSpPr>
          <p:cNvPr id="68" name="テキスト ボックス 67"/>
          <p:cNvSpPr txBox="1"/>
          <p:nvPr/>
        </p:nvSpPr>
        <p:spPr>
          <a:xfrm>
            <a:off x="810363" y="7218900"/>
            <a:ext cx="6030176" cy="284693"/>
          </a:xfrm>
          <a:prstGeom prst="rect">
            <a:avLst/>
          </a:prstGeom>
          <a:noFill/>
        </p:spPr>
        <p:txBody>
          <a:bodyPr wrap="square" rtlCol="0">
            <a:spAutoFit/>
          </a:bodyPr>
          <a:lstStyle/>
          <a:p>
            <a:pPr>
              <a:lnSpc>
                <a:spcPts val="1500"/>
              </a:lnSpc>
            </a:pPr>
            <a:r>
              <a:rPr lang="ja-JP" altLang="en-US" sz="1000" dirty="0">
                <a:latin typeface="+mn-ea"/>
              </a:rPr>
              <a:t>　引き続き、皆さまのご支援をよろしくお願い申しあげます。</a:t>
            </a:r>
          </a:p>
        </p:txBody>
      </p:sp>
      <p:cxnSp>
        <p:nvCxnSpPr>
          <p:cNvPr id="4" name="直線コネクタ 3"/>
          <p:cNvCxnSpPr/>
          <p:nvPr/>
        </p:nvCxnSpPr>
        <p:spPr>
          <a:xfrm>
            <a:off x="906047" y="8820974"/>
            <a:ext cx="5760000" cy="0"/>
          </a:xfrm>
          <a:prstGeom prst="line">
            <a:avLst/>
          </a:prstGeom>
          <a:ln w="9525">
            <a:solidFill>
              <a:srgbClr val="E10012"/>
            </a:solidFill>
            <a:prstDash val="sysDot"/>
          </a:ln>
        </p:spPr>
        <p:style>
          <a:lnRef idx="1">
            <a:schemeClr val="accent1"/>
          </a:lnRef>
          <a:fillRef idx="0">
            <a:schemeClr val="accent1"/>
          </a:fillRef>
          <a:effectRef idx="0">
            <a:schemeClr val="accent1"/>
          </a:effectRef>
          <a:fontRef idx="minor">
            <a:schemeClr val="tx1"/>
          </a:fontRef>
        </p:style>
      </p:cxnSp>
      <p:pic>
        <p:nvPicPr>
          <p:cNvPr id="37" name="図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8529" y="944190"/>
            <a:ext cx="1503057" cy="1646757"/>
          </a:xfrm>
          <a:prstGeom prst="rect">
            <a:avLst/>
          </a:prstGeom>
        </p:spPr>
      </p:pic>
      <p:sp>
        <p:nvSpPr>
          <p:cNvPr id="52" name="テキスト ボックス 51"/>
          <p:cNvSpPr txBox="1"/>
          <p:nvPr/>
        </p:nvSpPr>
        <p:spPr>
          <a:xfrm>
            <a:off x="8461374" y="9756021"/>
            <a:ext cx="5761039" cy="307777"/>
          </a:xfrm>
          <a:prstGeom prst="rect">
            <a:avLst/>
          </a:prstGeom>
          <a:noFill/>
        </p:spPr>
        <p:txBody>
          <a:bodyPr wrap="square" rtlCol="0">
            <a:spAutoFit/>
          </a:bodyPr>
          <a:lstStyle>
            <a:defPPr>
              <a:defRPr lang="ja-JP"/>
            </a:defPPr>
            <a:lvl1pPr>
              <a:defRPr sz="1800">
                <a:latin typeface="HGSｺﾞｼｯｸE" panose="020B0900000000000000" pitchFamily="50" charset="-128"/>
                <a:ea typeface="HGSｺﾞｼｯｸE" panose="020B0900000000000000" pitchFamily="50" charset="-128"/>
              </a:defRPr>
            </a:lvl1pPr>
          </a:lstStyle>
          <a:p>
            <a:pPr algn="ctr"/>
            <a:r>
              <a:rPr lang="ja-JP" altLang="en-US" sz="1200" dirty="0">
                <a:solidFill>
                  <a:srgbClr val="545147"/>
                </a:solidFill>
                <a:latin typeface="游明朝 Demibold" panose="02020600000000000000" pitchFamily="18" charset="-128"/>
                <a:ea typeface="游明朝 Demibold" panose="02020600000000000000" pitchFamily="18" charset="-128"/>
              </a:rPr>
              <a:t>社会福祉法人 </a:t>
            </a:r>
            <a:r>
              <a:rPr lang="ja-JP" altLang="en-US" sz="1400" dirty="0">
                <a:solidFill>
                  <a:srgbClr val="545147"/>
                </a:solidFill>
                <a:latin typeface="游明朝 Demibold" panose="02020600000000000000" pitchFamily="18" charset="-128"/>
                <a:ea typeface="游明朝 Demibold" panose="02020600000000000000" pitchFamily="18" charset="-128"/>
              </a:rPr>
              <a:t>中央共同募金会</a:t>
            </a:r>
          </a:p>
        </p:txBody>
      </p:sp>
      <p:sp>
        <p:nvSpPr>
          <p:cNvPr id="54" name="テキスト ボックス 53"/>
          <p:cNvSpPr txBox="1"/>
          <p:nvPr/>
        </p:nvSpPr>
        <p:spPr>
          <a:xfrm>
            <a:off x="821222" y="9091354"/>
            <a:ext cx="5778420" cy="992579"/>
          </a:xfrm>
          <a:prstGeom prst="rect">
            <a:avLst/>
          </a:prstGeom>
          <a:noFill/>
        </p:spPr>
        <p:txBody>
          <a:bodyPr wrap="square" rtlCol="0">
            <a:spAutoFit/>
          </a:bodyPr>
          <a:lstStyle/>
          <a:p>
            <a:r>
              <a:rPr lang="ja-JP" altLang="en-US" sz="800" dirty="0">
                <a:latin typeface="游ゴシック" panose="020B0400000000000000" pitchFamily="50" charset="-128"/>
                <a:ea typeface="游ゴシック" panose="020B0400000000000000" pitchFamily="50" charset="-128"/>
              </a:rPr>
              <a:t>発行　</a:t>
            </a:r>
            <a:r>
              <a:rPr lang="en-US" altLang="ja-JP" sz="800" dirty="0" smtClean="0">
                <a:latin typeface="游ゴシック" panose="020B0400000000000000" pitchFamily="50" charset="-128"/>
                <a:ea typeface="游ゴシック" panose="020B0400000000000000" pitchFamily="50" charset="-128"/>
              </a:rPr>
              <a:t>2018</a:t>
            </a:r>
            <a:r>
              <a:rPr lang="ja-JP" altLang="en-US" sz="800" dirty="0" smtClean="0">
                <a:latin typeface="游ゴシック" panose="020B0400000000000000" pitchFamily="50" charset="-128"/>
                <a:ea typeface="游ゴシック" panose="020B0400000000000000" pitchFamily="50" charset="-128"/>
              </a:rPr>
              <a:t>年 </a:t>
            </a:r>
            <a:r>
              <a:rPr lang="en-US" altLang="ja-JP" sz="800" dirty="0" smtClean="0">
                <a:latin typeface="游ゴシック" panose="020B0400000000000000" pitchFamily="50" charset="-128"/>
                <a:ea typeface="游ゴシック" panose="020B0400000000000000" pitchFamily="50" charset="-128"/>
              </a:rPr>
              <a:t>12</a:t>
            </a:r>
            <a:r>
              <a:rPr lang="ja-JP" altLang="en-US" sz="800" dirty="0" smtClean="0">
                <a:latin typeface="游ゴシック" panose="020B0400000000000000" pitchFamily="50" charset="-128"/>
                <a:ea typeface="游ゴシック" panose="020B0400000000000000" pitchFamily="50" charset="-128"/>
              </a:rPr>
              <a:t> </a:t>
            </a:r>
            <a:r>
              <a:rPr lang="ja-JP" altLang="en-US" sz="800" dirty="0">
                <a:latin typeface="游ゴシック" panose="020B0400000000000000" pitchFamily="50" charset="-128"/>
                <a:ea typeface="游ゴシック" panose="020B0400000000000000" pitchFamily="50" charset="-128"/>
              </a:rPr>
              <a:t>月</a:t>
            </a:r>
            <a:endParaRPr lang="en-US" altLang="ja-JP" sz="800" dirty="0">
              <a:latin typeface="游ゴシック" panose="020B0400000000000000" pitchFamily="50" charset="-128"/>
              <a:ea typeface="游ゴシック" panose="020B0400000000000000" pitchFamily="50" charset="-128"/>
            </a:endParaRPr>
          </a:p>
          <a:p>
            <a:r>
              <a:rPr lang="ja-JP" altLang="en-US" sz="800" dirty="0">
                <a:latin typeface="游ゴシック" panose="020B0400000000000000" pitchFamily="50" charset="-128"/>
                <a:ea typeface="游ゴシック" panose="020B0400000000000000" pitchFamily="50" charset="-128"/>
              </a:rPr>
              <a:t>社会福祉法人 中央共同募金会</a:t>
            </a:r>
            <a:endParaRPr lang="en-US" altLang="ja-JP" sz="800" dirty="0">
              <a:latin typeface="游ゴシック" panose="020B0400000000000000" pitchFamily="50" charset="-128"/>
              <a:ea typeface="游ゴシック" panose="020B0400000000000000" pitchFamily="50" charset="-128"/>
            </a:endParaRPr>
          </a:p>
          <a:p>
            <a:pPr>
              <a:spcBef>
                <a:spcPts val="300"/>
              </a:spcBef>
            </a:pPr>
            <a:r>
              <a:rPr lang="ja-JP" altLang="en-US" sz="800" dirty="0">
                <a:latin typeface="游ゴシック" panose="020B0400000000000000" pitchFamily="50" charset="-128"/>
                <a:ea typeface="游ゴシック" panose="020B0400000000000000" pitchFamily="50" charset="-128"/>
              </a:rPr>
              <a:t>〒</a:t>
            </a:r>
            <a:r>
              <a:rPr lang="en-US" altLang="ja-JP" sz="800" dirty="0">
                <a:latin typeface="游ゴシック" panose="020B0400000000000000" pitchFamily="50" charset="-128"/>
                <a:ea typeface="游ゴシック" panose="020B0400000000000000" pitchFamily="50" charset="-128"/>
              </a:rPr>
              <a:t>100-0013</a:t>
            </a:r>
            <a:r>
              <a:rPr lang="ja-JP" altLang="en-US" sz="800" dirty="0">
                <a:latin typeface="游ゴシック" panose="020B0400000000000000" pitchFamily="50" charset="-128"/>
                <a:ea typeface="游ゴシック" panose="020B0400000000000000" pitchFamily="50" charset="-128"/>
              </a:rPr>
              <a:t>　東京都千代田区霞が関</a:t>
            </a:r>
            <a:r>
              <a:rPr lang="en-US" altLang="ja-JP" sz="800" dirty="0">
                <a:latin typeface="游ゴシック" panose="020B0400000000000000" pitchFamily="50" charset="-128"/>
                <a:ea typeface="游ゴシック" panose="020B0400000000000000" pitchFamily="50" charset="-128"/>
              </a:rPr>
              <a:t>3-3-2</a:t>
            </a:r>
            <a:r>
              <a:rPr lang="ja-JP" altLang="en-US" sz="800" dirty="0">
                <a:latin typeface="游ゴシック" panose="020B0400000000000000" pitchFamily="50" charset="-128"/>
                <a:ea typeface="游ゴシック" panose="020B0400000000000000" pitchFamily="50" charset="-128"/>
              </a:rPr>
              <a:t> 新霞が関ビル</a:t>
            </a:r>
          </a:p>
          <a:p>
            <a:r>
              <a:rPr lang="en-US" altLang="ja-JP" sz="800" dirty="0">
                <a:latin typeface="游ゴシック" panose="020B0400000000000000" pitchFamily="50" charset="-128"/>
                <a:ea typeface="游ゴシック" panose="020B0400000000000000" pitchFamily="50" charset="-128"/>
              </a:rPr>
              <a:t>Tel</a:t>
            </a:r>
            <a:r>
              <a:rPr lang="ja-JP" altLang="en-US" sz="600" dirty="0">
                <a:solidFill>
                  <a:srgbClr val="545147"/>
                </a:solidFill>
                <a:latin typeface="游ゴシック" panose="020B0400000000000000" pitchFamily="50" charset="-128"/>
                <a:ea typeface="游ゴシック" panose="020B0400000000000000" pitchFamily="50" charset="-128"/>
              </a:rPr>
              <a:t> ● </a:t>
            </a:r>
            <a:r>
              <a:rPr lang="en-US" altLang="ja-JP" sz="800" dirty="0">
                <a:latin typeface="游ゴシック" panose="020B0400000000000000" pitchFamily="50" charset="-128"/>
                <a:ea typeface="游ゴシック" panose="020B0400000000000000" pitchFamily="50" charset="-128"/>
              </a:rPr>
              <a:t>03-3581-3846</a:t>
            </a:r>
            <a:r>
              <a:rPr lang="ja-JP" altLang="en-US" sz="800" dirty="0">
                <a:latin typeface="游ゴシック" panose="020B0400000000000000" pitchFamily="50" charset="-128"/>
                <a:ea typeface="游ゴシック" panose="020B0400000000000000" pitchFamily="50" charset="-128"/>
              </a:rPr>
              <a:t>　</a:t>
            </a:r>
            <a:r>
              <a:rPr lang="en-US" altLang="ja-JP" sz="800" dirty="0">
                <a:latin typeface="游ゴシック" panose="020B0400000000000000" pitchFamily="50" charset="-128"/>
                <a:ea typeface="游ゴシック" panose="020B0400000000000000" pitchFamily="50" charset="-128"/>
              </a:rPr>
              <a:t>Fax</a:t>
            </a:r>
            <a:r>
              <a:rPr lang="ja-JP" altLang="en-US" sz="600" dirty="0">
                <a:solidFill>
                  <a:srgbClr val="545147"/>
                </a:solidFill>
                <a:latin typeface="游ゴシック" panose="020B0400000000000000" pitchFamily="50" charset="-128"/>
                <a:ea typeface="游ゴシック" panose="020B0400000000000000" pitchFamily="50" charset="-128"/>
              </a:rPr>
              <a:t> ● </a:t>
            </a:r>
            <a:r>
              <a:rPr lang="en-US" altLang="ja-JP" sz="800" dirty="0">
                <a:latin typeface="游ゴシック" panose="020B0400000000000000" pitchFamily="50" charset="-128"/>
                <a:ea typeface="游ゴシック" panose="020B0400000000000000" pitchFamily="50" charset="-128"/>
              </a:rPr>
              <a:t>03-3581-5755</a:t>
            </a:r>
          </a:p>
          <a:p>
            <a:r>
              <a:rPr lang="ja-JP" altLang="en-US" sz="800" dirty="0">
                <a:latin typeface="游ゴシック" panose="020B0400000000000000" pitchFamily="50" charset="-128"/>
                <a:ea typeface="游ゴシック" panose="020B0400000000000000" pitchFamily="50" charset="-128"/>
              </a:rPr>
              <a:t>メール</a:t>
            </a:r>
            <a:r>
              <a:rPr lang="ja-JP" altLang="en-US" sz="600" dirty="0">
                <a:solidFill>
                  <a:srgbClr val="545147"/>
                </a:solidFill>
                <a:latin typeface="游ゴシック" panose="020B0400000000000000" pitchFamily="50" charset="-128"/>
                <a:ea typeface="游ゴシック" panose="020B0400000000000000" pitchFamily="50" charset="-128"/>
              </a:rPr>
              <a:t>● </a:t>
            </a:r>
            <a:r>
              <a:rPr lang="en-US" altLang="ja-JP" sz="800" dirty="0">
                <a:latin typeface="游ゴシック" panose="020B0400000000000000" pitchFamily="50" charset="-128"/>
                <a:ea typeface="游ゴシック" panose="020B0400000000000000" pitchFamily="50" charset="-128"/>
              </a:rPr>
              <a:t>support@c.akaihane.or.jp</a:t>
            </a:r>
            <a:endParaRPr lang="ja-JP" altLang="en-US" sz="800" dirty="0">
              <a:latin typeface="游ゴシック" panose="020B0400000000000000" pitchFamily="50" charset="-128"/>
              <a:ea typeface="游ゴシック" panose="020B0400000000000000" pitchFamily="50" charset="-128"/>
            </a:endParaRPr>
          </a:p>
          <a:p>
            <a:r>
              <a:rPr lang="ja-JP" altLang="en-US" sz="800" dirty="0">
                <a:latin typeface="游ゴシック" panose="020B0400000000000000" pitchFamily="50" charset="-128"/>
                <a:ea typeface="游ゴシック" panose="020B0400000000000000" pitchFamily="50" charset="-128"/>
              </a:rPr>
              <a:t>ホームページ</a:t>
            </a:r>
            <a:r>
              <a:rPr lang="ja-JP" altLang="en-US" sz="600" dirty="0">
                <a:solidFill>
                  <a:srgbClr val="545147"/>
                </a:solidFill>
                <a:latin typeface="游ゴシック" panose="020B0400000000000000" pitchFamily="50" charset="-128"/>
                <a:ea typeface="游ゴシック" panose="020B0400000000000000" pitchFamily="50" charset="-128"/>
              </a:rPr>
              <a:t>● </a:t>
            </a:r>
            <a:r>
              <a:rPr lang="en-US" altLang="ja-JP" sz="800" dirty="0">
                <a:latin typeface="游ゴシック" panose="020B0400000000000000" pitchFamily="50" charset="-128"/>
                <a:ea typeface="游ゴシック" panose="020B0400000000000000" pitchFamily="50" charset="-128"/>
              </a:rPr>
              <a:t>https://www.akaihane.or.jp/saigai/2018_july_gouu/</a:t>
            </a:r>
          </a:p>
          <a:p>
            <a:r>
              <a:rPr lang="ja-JP" altLang="en-US" sz="800" dirty="0">
                <a:latin typeface="游ゴシック" panose="020B0400000000000000" pitchFamily="50" charset="-128"/>
                <a:ea typeface="游ゴシック" panose="020B0400000000000000" pitchFamily="50" charset="-128"/>
              </a:rPr>
              <a:t>ボラサポ</a:t>
            </a:r>
            <a:r>
              <a:rPr lang="en-US" altLang="ja-JP" sz="800" dirty="0">
                <a:latin typeface="游ゴシック" panose="020B0400000000000000" pitchFamily="50" charset="-128"/>
                <a:ea typeface="游ゴシック" panose="020B0400000000000000" pitchFamily="50" charset="-128"/>
              </a:rPr>
              <a:t>Facebook</a:t>
            </a:r>
            <a:r>
              <a:rPr lang="ja-JP" altLang="en-US" sz="800" dirty="0">
                <a:latin typeface="游ゴシック" panose="020B0400000000000000" pitchFamily="50" charset="-128"/>
                <a:ea typeface="游ゴシック" panose="020B0400000000000000" pitchFamily="50" charset="-128"/>
              </a:rPr>
              <a:t> </a:t>
            </a:r>
            <a:r>
              <a:rPr lang="ja-JP" altLang="en-US" sz="600" dirty="0">
                <a:solidFill>
                  <a:srgbClr val="545147"/>
                </a:solidFill>
                <a:latin typeface="游ゴシック" panose="020B0400000000000000" pitchFamily="50" charset="-128"/>
                <a:ea typeface="游ゴシック" panose="020B0400000000000000" pitchFamily="50" charset="-128"/>
              </a:rPr>
              <a:t>●</a:t>
            </a:r>
            <a:r>
              <a:rPr lang="ja-JP" altLang="en-US" sz="500" dirty="0">
                <a:latin typeface="游ゴシック" panose="020B0400000000000000" pitchFamily="50" charset="-128"/>
                <a:ea typeface="游ゴシック" panose="020B0400000000000000" pitchFamily="50" charset="-128"/>
              </a:rPr>
              <a:t> </a:t>
            </a:r>
            <a:r>
              <a:rPr lang="en-US" altLang="ja-JP" sz="800" dirty="0">
                <a:latin typeface="游ゴシック" panose="020B0400000000000000" pitchFamily="50" charset="-128"/>
                <a:ea typeface="游ゴシック" panose="020B0400000000000000" pitchFamily="50" charset="-128"/>
              </a:rPr>
              <a:t>https://www.facebook.com/borasapo</a:t>
            </a:r>
            <a:r>
              <a:rPr lang="ja-JP" altLang="en-US" sz="800" dirty="0">
                <a:latin typeface="游ゴシック" panose="020B0400000000000000" pitchFamily="50" charset="-128"/>
                <a:ea typeface="游ゴシック" panose="020B0400000000000000" pitchFamily="50" charset="-128"/>
              </a:rPr>
              <a:t>                                                                   </a:t>
            </a:r>
            <a:endParaRPr lang="en-US" altLang="ja-JP" sz="800" dirty="0">
              <a:latin typeface="游ゴシック" panose="020B0400000000000000" pitchFamily="50" charset="-128"/>
              <a:ea typeface="游ゴシック" panose="020B0400000000000000" pitchFamily="50" charset="-128"/>
            </a:endParaRPr>
          </a:p>
        </p:txBody>
      </p:sp>
      <p:grpSp>
        <p:nvGrpSpPr>
          <p:cNvPr id="15" name="グループ化 14"/>
          <p:cNvGrpSpPr/>
          <p:nvPr/>
        </p:nvGrpSpPr>
        <p:grpSpPr>
          <a:xfrm>
            <a:off x="806827" y="7510243"/>
            <a:ext cx="5859219" cy="785676"/>
            <a:chOff x="844928" y="5202539"/>
            <a:chExt cx="3511976" cy="785676"/>
          </a:xfrm>
        </p:grpSpPr>
        <p:sp>
          <p:nvSpPr>
            <p:cNvPr id="48" name="テキスト ボックス 47"/>
            <p:cNvSpPr txBox="1"/>
            <p:nvPr/>
          </p:nvSpPr>
          <p:spPr>
            <a:xfrm>
              <a:off x="844928" y="5395745"/>
              <a:ext cx="3511976" cy="592470"/>
            </a:xfrm>
            <a:prstGeom prst="rect">
              <a:avLst/>
            </a:prstGeom>
            <a:noFill/>
          </p:spPr>
          <p:txBody>
            <a:bodyPr wrap="square" rtlCol="0">
              <a:spAutoFit/>
            </a:bodyPr>
            <a:lstStyle/>
            <a:p>
              <a:pPr>
                <a:lnSpc>
                  <a:spcPts val="1300"/>
                </a:lnSpc>
              </a:pPr>
              <a:r>
                <a:rPr lang="ja-JP" altLang="en-US" sz="1000" dirty="0">
                  <a:latin typeface="游ゴシック" panose="020B0400000000000000" pitchFamily="50" charset="-128"/>
                  <a:ea typeface="游ゴシック" panose="020B0400000000000000" pitchFamily="50" charset="-128"/>
                </a:rPr>
                <a:t>三井住友銀行　東京公務部　　みずほ銀行　虎ノ門支店　　　三井住友信託銀行　本店営業部</a:t>
              </a:r>
              <a:endParaRPr lang="en-US" altLang="ja-JP" sz="1000" dirty="0">
                <a:latin typeface="游ゴシック" panose="020B0400000000000000" pitchFamily="50" charset="-128"/>
                <a:ea typeface="游ゴシック" panose="020B0400000000000000" pitchFamily="50" charset="-128"/>
              </a:endParaRPr>
            </a:p>
            <a:p>
              <a:pPr>
                <a:lnSpc>
                  <a:spcPts val="1300"/>
                </a:lnSpc>
              </a:pPr>
              <a:r>
                <a:rPr lang="ja-JP" altLang="en-US" sz="1000" dirty="0">
                  <a:latin typeface="游ゴシック" panose="020B0400000000000000" pitchFamily="50" charset="-128"/>
                  <a:ea typeface="游ゴシック" panose="020B0400000000000000" pitchFamily="50" charset="-128"/>
                </a:rPr>
                <a:t>普通預金 口座番号 </a:t>
              </a:r>
              <a:r>
                <a:rPr lang="en-US" altLang="ja-JP" sz="1000" dirty="0">
                  <a:latin typeface="游ゴシック" panose="020B0400000000000000" pitchFamily="50" charset="-128"/>
                  <a:ea typeface="游ゴシック" panose="020B0400000000000000" pitchFamily="50" charset="-128"/>
                </a:rPr>
                <a:t>0162552</a:t>
              </a:r>
              <a:r>
                <a:rPr lang="ja-JP" altLang="en-US" sz="1000" dirty="0">
                  <a:latin typeface="游ゴシック" panose="020B0400000000000000" pitchFamily="50" charset="-128"/>
                  <a:ea typeface="游ゴシック" panose="020B0400000000000000" pitchFamily="50" charset="-128"/>
                </a:rPr>
                <a:t>　  普通預金 口座番号 </a:t>
              </a:r>
              <a:r>
                <a:rPr lang="en-US" altLang="ja-JP" sz="1000" dirty="0">
                  <a:latin typeface="游ゴシック" panose="020B0400000000000000" pitchFamily="50" charset="-128"/>
                  <a:ea typeface="游ゴシック" panose="020B0400000000000000" pitchFamily="50" charset="-128"/>
                </a:rPr>
                <a:t>2856717</a:t>
              </a:r>
              <a:r>
                <a:rPr lang="ja-JP" altLang="en-US" sz="1000" dirty="0">
                  <a:latin typeface="游ゴシック" panose="020B0400000000000000" pitchFamily="50" charset="-128"/>
                  <a:ea typeface="游ゴシック" panose="020B0400000000000000" pitchFamily="50" charset="-128"/>
                </a:rPr>
                <a:t>　  普通預金 口座番号 </a:t>
              </a:r>
              <a:r>
                <a:rPr lang="en-US" altLang="ja-JP" sz="1000" dirty="0">
                  <a:latin typeface="游ゴシック" panose="020B0400000000000000" pitchFamily="50" charset="-128"/>
                  <a:ea typeface="游ゴシック" panose="020B0400000000000000" pitchFamily="50" charset="-128"/>
                </a:rPr>
                <a:t>0496062</a:t>
              </a:r>
            </a:p>
            <a:p>
              <a:pPr>
                <a:lnSpc>
                  <a:spcPts val="1300"/>
                </a:lnSpc>
              </a:pPr>
              <a:r>
                <a:rPr lang="ja-JP" altLang="en-US" sz="1000" dirty="0">
                  <a:latin typeface="游ゴシック" panose="020B0400000000000000" pitchFamily="50" charset="-128"/>
                  <a:ea typeface="游ゴシック" panose="020B0400000000000000" pitchFamily="50" charset="-128"/>
                </a:rPr>
                <a:t>口座名　社会福祉法人中央共同募金会</a:t>
              </a:r>
              <a:endParaRPr lang="en-US" altLang="ja-JP" sz="1000" dirty="0">
                <a:latin typeface="游ゴシック" panose="020B0400000000000000" pitchFamily="50" charset="-128"/>
                <a:ea typeface="游ゴシック" panose="020B0400000000000000" pitchFamily="50" charset="-128"/>
              </a:endParaRPr>
            </a:p>
          </p:txBody>
        </p:sp>
        <p:sp>
          <p:nvSpPr>
            <p:cNvPr id="31" name="テキスト ボックス 30"/>
            <p:cNvSpPr txBox="1"/>
            <p:nvPr/>
          </p:nvSpPr>
          <p:spPr>
            <a:xfrm>
              <a:off x="844928" y="5202539"/>
              <a:ext cx="3365446" cy="246221"/>
            </a:xfrm>
            <a:prstGeom prst="rect">
              <a:avLst/>
            </a:prstGeom>
            <a:noFill/>
          </p:spPr>
          <p:txBody>
            <a:bodyPr wrap="square" rtlCol="0">
              <a:spAutoFit/>
            </a:bodyPr>
            <a:lstStyle/>
            <a:p>
              <a:pPr>
                <a:lnSpc>
                  <a:spcPts val="1200"/>
                </a:lnSpc>
              </a:pPr>
              <a:r>
                <a:rPr lang="ja-JP" altLang="en-US" sz="900" b="1" dirty="0">
                  <a:solidFill>
                    <a:srgbClr val="7A552B"/>
                  </a:solidFill>
                  <a:latin typeface="游ゴシック" panose="020B0400000000000000" pitchFamily="50" charset="-128"/>
                  <a:ea typeface="游ゴシック" panose="020B0400000000000000" pitchFamily="50" charset="-128"/>
                </a:rPr>
                <a:t>■</a:t>
              </a:r>
              <a:r>
                <a:rPr lang="ja-JP" altLang="en-US" sz="1000" b="1" dirty="0">
                  <a:latin typeface="游ゴシック" panose="020B0400000000000000" pitchFamily="50" charset="-128"/>
                  <a:ea typeface="游ゴシック" panose="020B0400000000000000" pitchFamily="50" charset="-128"/>
                </a:rPr>
                <a:t> 寄付金の受入口座 </a:t>
              </a:r>
              <a:r>
                <a:rPr lang="ja-JP" altLang="en-US" sz="900" b="1" dirty="0">
                  <a:solidFill>
                    <a:srgbClr val="7A552B"/>
                  </a:solidFill>
                  <a:latin typeface="游ゴシック" panose="020B0400000000000000" pitchFamily="50" charset="-128"/>
                  <a:ea typeface="游ゴシック" panose="020B0400000000000000" pitchFamily="50" charset="-128"/>
                </a:rPr>
                <a:t>■</a:t>
              </a:r>
              <a:endParaRPr lang="en-US" altLang="ja-JP" sz="1000" dirty="0">
                <a:solidFill>
                  <a:srgbClr val="7A552B"/>
                </a:solidFill>
                <a:latin typeface="游ゴシック" panose="020B0400000000000000" pitchFamily="50" charset="-128"/>
                <a:ea typeface="游ゴシック" panose="020B0400000000000000" pitchFamily="50" charset="-128"/>
              </a:endParaRPr>
            </a:p>
          </p:txBody>
        </p:sp>
      </p:grpSp>
      <p:sp>
        <p:nvSpPr>
          <p:cNvPr id="6" name="テキスト ボックス 5"/>
          <p:cNvSpPr txBox="1"/>
          <p:nvPr/>
        </p:nvSpPr>
        <p:spPr>
          <a:xfrm>
            <a:off x="8213472" y="3250295"/>
            <a:ext cx="595035" cy="584775"/>
          </a:xfrm>
          <a:prstGeom prst="rect">
            <a:avLst/>
          </a:prstGeom>
          <a:noFill/>
        </p:spPr>
        <p:txBody>
          <a:bodyPr wrap="none" rtlCol="0">
            <a:spAutoFit/>
          </a:bodyPr>
          <a:lstStyle/>
          <a:p>
            <a:r>
              <a:rPr lang="ja-JP" altLang="en-US" sz="3200" dirty="0">
                <a:solidFill>
                  <a:srgbClr val="545147"/>
                </a:solidFill>
                <a:latin typeface="游明朝 Demibold" panose="02020600000000000000" pitchFamily="18" charset="-128"/>
                <a:ea typeface="游明朝 Demibold" panose="02020600000000000000" pitchFamily="18" charset="-128"/>
              </a:rPr>
              <a:t>「</a:t>
            </a:r>
            <a:endParaRPr kumimoji="1" lang="ja-JP" altLang="en-US" dirty="0"/>
          </a:p>
        </p:txBody>
      </p:sp>
      <p:grpSp>
        <p:nvGrpSpPr>
          <p:cNvPr id="20" name="グループ化 19"/>
          <p:cNvGrpSpPr/>
          <p:nvPr/>
        </p:nvGrpSpPr>
        <p:grpSpPr>
          <a:xfrm>
            <a:off x="10880152" y="4670237"/>
            <a:ext cx="2499766" cy="307777"/>
            <a:chOff x="10785556" y="4646487"/>
            <a:chExt cx="2499766" cy="307777"/>
          </a:xfrm>
        </p:grpSpPr>
        <p:sp>
          <p:nvSpPr>
            <p:cNvPr id="10" name="角丸四角形 9"/>
            <p:cNvSpPr/>
            <p:nvPr/>
          </p:nvSpPr>
          <p:spPr>
            <a:xfrm>
              <a:off x="10785556" y="4648092"/>
              <a:ext cx="2484000" cy="304566"/>
            </a:xfrm>
            <a:prstGeom prst="roundRect">
              <a:avLst/>
            </a:prstGeom>
            <a:solidFill>
              <a:srgbClr val="E1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3" name="テキスト ボックス 112"/>
            <p:cNvSpPr txBox="1"/>
            <p:nvPr/>
          </p:nvSpPr>
          <p:spPr>
            <a:xfrm>
              <a:off x="10793924" y="4646487"/>
              <a:ext cx="2491398" cy="307777"/>
            </a:xfrm>
            <a:prstGeom prst="rect">
              <a:avLst/>
            </a:prstGeom>
            <a:noFill/>
          </p:spPr>
          <p:txBody>
            <a:bodyPr wrap="square" rtlCol="0">
              <a:spAutoFit/>
            </a:bodyPr>
            <a:lstStyle>
              <a:defPPr>
                <a:defRPr lang="ja-JP"/>
              </a:defPPr>
              <a:lvl1pPr>
                <a:defRPr sz="1800">
                  <a:latin typeface="HGSｺﾞｼｯｸE" panose="020B0900000000000000" pitchFamily="50" charset="-128"/>
                  <a:ea typeface="HGSｺﾞｼｯｸE" panose="020B0900000000000000" pitchFamily="50" charset="-128"/>
                </a:defRPr>
              </a:lvl1pPr>
            </a:lstStyle>
            <a:p>
              <a:r>
                <a:rPr lang="ja-JP" altLang="en-US" sz="1400" dirty="0">
                  <a:solidFill>
                    <a:schemeClr val="bg1"/>
                  </a:solidFill>
                  <a:latin typeface="游ゴシック Medium" panose="020B0500000000000000" pitchFamily="50" charset="-128"/>
                  <a:ea typeface="游ゴシック Medium" panose="020B0500000000000000" pitchFamily="50" charset="-128"/>
                </a:rPr>
                <a:t>「支える人を支える</a:t>
              </a:r>
              <a:r>
                <a:rPr lang="ja-JP" altLang="en-US" sz="1400" spc="-300" dirty="0">
                  <a:solidFill>
                    <a:schemeClr val="bg1"/>
                  </a:solidFill>
                  <a:latin typeface="游ゴシック Medium" panose="020B0500000000000000" pitchFamily="50" charset="-128"/>
                  <a:ea typeface="游ゴシック Medium" panose="020B0500000000000000" pitchFamily="50" charset="-128"/>
                </a:rPr>
                <a:t>」</a:t>
              </a:r>
              <a:r>
                <a:rPr lang="ja-JP" altLang="en-US" sz="1400" dirty="0">
                  <a:solidFill>
                    <a:schemeClr val="bg1"/>
                  </a:solidFill>
                  <a:latin typeface="游ゴシック Medium" panose="020B0500000000000000" pitchFamily="50" charset="-128"/>
                  <a:ea typeface="游ゴシック Medium" panose="020B0500000000000000" pitchFamily="50" charset="-128"/>
                </a:rPr>
                <a:t>しくみ</a:t>
              </a:r>
            </a:p>
          </p:txBody>
        </p:sp>
      </p:grpSp>
      <p:grpSp>
        <p:nvGrpSpPr>
          <p:cNvPr id="117" name="グループ化 116"/>
          <p:cNvGrpSpPr/>
          <p:nvPr/>
        </p:nvGrpSpPr>
        <p:grpSpPr>
          <a:xfrm>
            <a:off x="898897" y="5985412"/>
            <a:ext cx="5987441" cy="369332"/>
            <a:chOff x="900722" y="892104"/>
            <a:chExt cx="5987441" cy="369332"/>
          </a:xfrm>
        </p:grpSpPr>
        <p:sp>
          <p:nvSpPr>
            <p:cNvPr id="118" name="テキスト ボックス 117"/>
            <p:cNvSpPr txBox="1"/>
            <p:nvPr/>
          </p:nvSpPr>
          <p:spPr>
            <a:xfrm>
              <a:off x="948347" y="892104"/>
              <a:ext cx="5939816" cy="369332"/>
            </a:xfrm>
            <a:prstGeom prst="rect">
              <a:avLst/>
            </a:prstGeom>
            <a:noFill/>
          </p:spPr>
          <p:txBody>
            <a:bodyPr wrap="square" rtlCol="0">
              <a:spAutoFit/>
            </a:bodyPr>
            <a:lstStyle/>
            <a:p>
              <a:r>
                <a:rPr lang="ja-JP" altLang="en-US" sz="1800" dirty="0">
                  <a:latin typeface="+mj-ea"/>
                  <a:ea typeface="+mj-ea"/>
                </a:rPr>
                <a:t>寄付実績</a:t>
              </a:r>
            </a:p>
          </p:txBody>
        </p:sp>
        <p:sp>
          <p:nvSpPr>
            <p:cNvPr id="119" name="正方形/長方形 118"/>
            <p:cNvSpPr/>
            <p:nvPr/>
          </p:nvSpPr>
          <p:spPr>
            <a:xfrm>
              <a:off x="900722" y="932770"/>
              <a:ext cx="72000" cy="288000"/>
            </a:xfrm>
            <a:prstGeom prst="rect">
              <a:avLst/>
            </a:prstGeom>
            <a:solidFill>
              <a:srgbClr val="E1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j-ea"/>
                <a:ea typeface="+mj-ea"/>
              </a:endParaRPr>
            </a:p>
          </p:txBody>
        </p:sp>
      </p:grpSp>
      <p:sp>
        <p:nvSpPr>
          <p:cNvPr id="120" name="テキスト ボックス 119"/>
          <p:cNvSpPr txBox="1"/>
          <p:nvPr/>
        </p:nvSpPr>
        <p:spPr>
          <a:xfrm>
            <a:off x="810363" y="6345460"/>
            <a:ext cx="5916071" cy="284693"/>
          </a:xfrm>
          <a:prstGeom prst="rect">
            <a:avLst/>
          </a:prstGeom>
          <a:noFill/>
        </p:spPr>
        <p:txBody>
          <a:bodyPr wrap="square" rtlCol="0">
            <a:spAutoFit/>
          </a:bodyPr>
          <a:lstStyle/>
          <a:p>
            <a:pPr algn="just">
              <a:lnSpc>
                <a:spcPts val="1500"/>
              </a:lnSpc>
            </a:pPr>
            <a:r>
              <a:rPr lang="ja-JP" altLang="en-US" sz="1000" spc="-300" dirty="0">
                <a:latin typeface="游明朝" panose="02020400000000000000" pitchFamily="18" charset="-128"/>
                <a:ea typeface="游明朝" panose="02020400000000000000" pitchFamily="18" charset="-128"/>
              </a:rPr>
              <a:t>　</a:t>
            </a:r>
            <a:r>
              <a:rPr lang="ja-JP" altLang="en-US" sz="1000" dirty="0">
                <a:latin typeface="游明朝" panose="02020400000000000000" pitchFamily="18" charset="-128"/>
                <a:ea typeface="游明朝" panose="02020400000000000000" pitchFamily="18" charset="-128"/>
              </a:rPr>
              <a:t>「ボラサポ・豪雨災害」では、多くの企業・団体・市民の皆さまからのご協力をいただいています。</a:t>
            </a:r>
          </a:p>
        </p:txBody>
      </p:sp>
      <p:grpSp>
        <p:nvGrpSpPr>
          <p:cNvPr id="121" name="グループ化 120"/>
          <p:cNvGrpSpPr/>
          <p:nvPr/>
        </p:nvGrpSpPr>
        <p:grpSpPr>
          <a:xfrm>
            <a:off x="905738" y="6642246"/>
            <a:ext cx="5983053" cy="535774"/>
            <a:chOff x="905738" y="5759626"/>
            <a:chExt cx="5983053" cy="535774"/>
          </a:xfrm>
        </p:grpSpPr>
        <p:sp>
          <p:nvSpPr>
            <p:cNvPr id="122" name="角丸四角形 121"/>
            <p:cNvSpPr/>
            <p:nvPr/>
          </p:nvSpPr>
          <p:spPr>
            <a:xfrm>
              <a:off x="905738" y="5790440"/>
              <a:ext cx="4675259" cy="504960"/>
            </a:xfrm>
            <a:prstGeom prst="roundRect">
              <a:avLst/>
            </a:prstGeom>
            <a:noFill/>
            <a:ln w="12700">
              <a:solidFill>
                <a:srgbClr val="7A55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solidFill>
                  <a:schemeClr val="tx1"/>
                </a:solidFill>
                <a:latin typeface="HGSｺﾞｼｯｸM" panose="020B0600000000000000" pitchFamily="50" charset="-128"/>
                <a:ea typeface="HGSｺﾞｼｯｸM" panose="020B0600000000000000" pitchFamily="50" charset="-128"/>
              </a:endParaRPr>
            </a:p>
          </p:txBody>
        </p:sp>
        <p:grpSp>
          <p:nvGrpSpPr>
            <p:cNvPr id="123" name="グループ化 122"/>
            <p:cNvGrpSpPr/>
            <p:nvPr/>
          </p:nvGrpSpPr>
          <p:grpSpPr>
            <a:xfrm>
              <a:off x="953365" y="5759626"/>
              <a:ext cx="5935426" cy="535774"/>
              <a:chOff x="810363" y="5652965"/>
              <a:chExt cx="5935426" cy="535774"/>
            </a:xfrm>
          </p:grpSpPr>
          <p:sp>
            <p:nvSpPr>
              <p:cNvPr id="124" name="テキスト ボックス 123"/>
              <p:cNvSpPr txBox="1"/>
              <p:nvPr/>
            </p:nvSpPr>
            <p:spPr>
              <a:xfrm>
                <a:off x="810363" y="5652965"/>
                <a:ext cx="5935426" cy="369332"/>
              </a:xfrm>
              <a:prstGeom prst="rect">
                <a:avLst/>
              </a:prstGeom>
              <a:noFill/>
            </p:spPr>
            <p:txBody>
              <a:bodyPr wrap="square" rtlCol="0">
                <a:spAutoFit/>
              </a:bodyPr>
              <a:lstStyle/>
              <a:p>
                <a:r>
                  <a:rPr lang="ja-JP" altLang="en-US" sz="1050" dirty="0">
                    <a:latin typeface="+mj-ea"/>
                    <a:ea typeface="+mj-ea"/>
                  </a:rPr>
                  <a:t>これまでの寄付総額</a:t>
                </a:r>
                <a:r>
                  <a:rPr lang="ja-JP" altLang="en-US" sz="1200" dirty="0">
                    <a:latin typeface="+mj-ea"/>
                    <a:ea typeface="+mj-ea"/>
                  </a:rPr>
                  <a:t>　 </a:t>
                </a:r>
                <a:r>
                  <a:rPr lang="ja-JP" altLang="en-US" sz="1200" dirty="0" smtClean="0">
                    <a:latin typeface="+mj-ea"/>
                    <a:ea typeface="+mj-ea"/>
                  </a:rPr>
                  <a:t>     </a:t>
                </a:r>
                <a:r>
                  <a:rPr lang="en-US" altLang="ja-JP" sz="1400" dirty="0" smtClean="0">
                    <a:latin typeface="Arial" panose="020B0604020202020204" pitchFamily="34" charset="0"/>
                    <a:ea typeface="HGSｺﾞｼｯｸM" panose="020B0600000000000000" pitchFamily="50" charset="-128"/>
                    <a:cs typeface="Arial" panose="020B0604020202020204" pitchFamily="34" charset="0"/>
                  </a:rPr>
                  <a:t>3</a:t>
                </a:r>
                <a:r>
                  <a:rPr lang="ja-JP" altLang="en-US" sz="1050" dirty="0" smtClean="0">
                    <a:latin typeface="+mj-ea"/>
                    <a:ea typeface="+mj-ea"/>
                    <a:cs typeface="Arial" panose="020B0604020202020204" pitchFamily="34" charset="0"/>
                  </a:rPr>
                  <a:t>億</a:t>
                </a:r>
                <a:r>
                  <a:rPr lang="ja-JP" altLang="en-US" sz="1200" dirty="0" smtClean="0">
                    <a:latin typeface="+mj-ea"/>
                    <a:ea typeface="+mj-ea"/>
                    <a:cs typeface="Arial" panose="020B0604020202020204" pitchFamily="34" charset="0"/>
                  </a:rPr>
                  <a:t>  </a:t>
                </a:r>
                <a:r>
                  <a:rPr lang="en-US" altLang="ja-JP" sz="1400" dirty="0" smtClean="0">
                    <a:latin typeface="Arial" panose="020B0604020202020204" pitchFamily="34" charset="0"/>
                    <a:ea typeface="HGSｺﾞｼｯｸM" panose="020B0600000000000000" pitchFamily="50" charset="-128"/>
                    <a:cs typeface="Arial" panose="020B0604020202020204" pitchFamily="34" charset="0"/>
                  </a:rPr>
                  <a:t>868</a:t>
                </a:r>
                <a:r>
                  <a:rPr lang="ja-JP" altLang="en-US" sz="1800" dirty="0" smtClean="0">
                    <a:latin typeface="Arial" panose="020B0604020202020204" pitchFamily="34" charset="0"/>
                    <a:ea typeface="HGSｺﾞｼｯｸM" panose="020B0600000000000000" pitchFamily="50" charset="-128"/>
                    <a:cs typeface="Arial" panose="020B0604020202020204" pitchFamily="34" charset="0"/>
                  </a:rPr>
                  <a:t> </a:t>
                </a:r>
                <a:r>
                  <a:rPr lang="ja-JP" altLang="en-US" sz="1050" dirty="0">
                    <a:latin typeface="+mj-ea"/>
                    <a:ea typeface="+mj-ea"/>
                    <a:cs typeface="Arial" panose="020B0604020202020204" pitchFamily="34" charset="0"/>
                  </a:rPr>
                  <a:t>万</a:t>
                </a:r>
                <a:r>
                  <a:rPr lang="ja-JP" altLang="en-US" sz="1200" dirty="0">
                    <a:latin typeface="+mj-ea"/>
                    <a:ea typeface="+mj-ea"/>
                    <a:cs typeface="Arial" panose="020B0604020202020204" pitchFamily="34" charset="0"/>
                  </a:rPr>
                  <a:t> </a:t>
                </a:r>
                <a:r>
                  <a:rPr lang="en-US" altLang="ja-JP" sz="1400" dirty="0" smtClean="0">
                    <a:latin typeface="Arial" panose="020B0604020202020204" pitchFamily="34" charset="0"/>
                    <a:ea typeface="HGSｺﾞｼｯｸM" panose="020B0600000000000000" pitchFamily="50" charset="-128"/>
                    <a:cs typeface="Arial" panose="020B0604020202020204" pitchFamily="34" charset="0"/>
                  </a:rPr>
                  <a:t>758</a:t>
                </a:r>
                <a:r>
                  <a:rPr lang="ja-JP" altLang="en-US" sz="1600" dirty="0" smtClean="0">
                    <a:latin typeface="Arial" panose="020B0604020202020204" pitchFamily="34" charset="0"/>
                    <a:ea typeface="HGSｺﾞｼｯｸM" panose="020B0600000000000000" pitchFamily="50" charset="-128"/>
                    <a:cs typeface="Arial" panose="020B0604020202020204" pitchFamily="34" charset="0"/>
                  </a:rPr>
                  <a:t> </a:t>
                </a:r>
                <a:r>
                  <a:rPr lang="ja-JP" altLang="en-US" sz="1050" dirty="0">
                    <a:latin typeface="+mj-ea"/>
                    <a:ea typeface="+mj-ea"/>
                    <a:cs typeface="Arial" panose="020B0604020202020204" pitchFamily="34" charset="0"/>
                  </a:rPr>
                  <a:t>円</a:t>
                </a:r>
                <a:endParaRPr lang="ja-JP" altLang="en-US" sz="1400" dirty="0">
                  <a:latin typeface="+mj-ea"/>
                  <a:ea typeface="+mj-ea"/>
                  <a:cs typeface="Arial" panose="020B0604020202020204" pitchFamily="34" charset="0"/>
                </a:endParaRPr>
              </a:p>
            </p:txBody>
          </p:sp>
          <p:sp>
            <p:nvSpPr>
              <p:cNvPr id="125" name="テキスト ボックス 124"/>
              <p:cNvSpPr txBox="1"/>
              <p:nvPr/>
            </p:nvSpPr>
            <p:spPr>
              <a:xfrm>
                <a:off x="2176132" y="5957907"/>
                <a:ext cx="1992297" cy="230832"/>
              </a:xfrm>
              <a:prstGeom prst="rect">
                <a:avLst/>
              </a:prstGeom>
              <a:noFill/>
            </p:spPr>
            <p:txBody>
              <a:bodyPr wrap="square" rtlCol="0">
                <a:spAutoFit/>
              </a:bodyPr>
              <a:lstStyle/>
              <a:p>
                <a:pPr algn="r"/>
                <a:r>
                  <a:rPr lang="ja-JP" altLang="en-US" sz="900" dirty="0">
                    <a:latin typeface="游ゴシック" panose="020B0400000000000000" pitchFamily="50" charset="-128"/>
                    <a:ea typeface="游ゴシック" panose="020B0400000000000000" pitchFamily="50" charset="-128"/>
                  </a:rPr>
                  <a:t>（</a:t>
                </a:r>
                <a:r>
                  <a:rPr lang="en-US" altLang="ja-JP" sz="900" dirty="0">
                    <a:latin typeface="游ゴシック" panose="020B0400000000000000" pitchFamily="50" charset="-128"/>
                    <a:ea typeface="游ゴシック" panose="020B0400000000000000" pitchFamily="50" charset="-128"/>
                  </a:rPr>
                  <a:t>2018</a:t>
                </a:r>
                <a:r>
                  <a:rPr lang="ja-JP" altLang="en-US" sz="900" dirty="0">
                    <a:latin typeface="游ゴシック" panose="020B0400000000000000" pitchFamily="50" charset="-128"/>
                    <a:ea typeface="游ゴシック" panose="020B0400000000000000" pitchFamily="50" charset="-128"/>
                  </a:rPr>
                  <a:t> </a:t>
                </a:r>
                <a:r>
                  <a:rPr lang="ja-JP" altLang="en-US" sz="900" dirty="0" smtClean="0">
                    <a:latin typeface="游ゴシック" panose="020B0400000000000000" pitchFamily="50" charset="-128"/>
                    <a:ea typeface="游ゴシック" panose="020B0400000000000000" pitchFamily="50" charset="-128"/>
                  </a:rPr>
                  <a:t>年</a:t>
                </a:r>
                <a:r>
                  <a:rPr lang="en-US" altLang="ja-JP" sz="900" dirty="0" smtClean="0">
                    <a:latin typeface="游ゴシック" panose="020B0400000000000000" pitchFamily="50" charset="-128"/>
                    <a:ea typeface="游ゴシック" panose="020B0400000000000000" pitchFamily="50" charset="-128"/>
                  </a:rPr>
                  <a:t>12</a:t>
                </a:r>
                <a:r>
                  <a:rPr lang="ja-JP" altLang="en-US" sz="900" dirty="0" smtClean="0">
                    <a:latin typeface="游ゴシック" panose="020B0400000000000000" pitchFamily="50" charset="-128"/>
                    <a:ea typeface="游ゴシック" panose="020B0400000000000000" pitchFamily="50" charset="-128"/>
                  </a:rPr>
                  <a:t>月 </a:t>
                </a:r>
                <a:r>
                  <a:rPr lang="en-US" altLang="ja-JP" sz="900" dirty="0" smtClean="0">
                    <a:latin typeface="游ゴシック" panose="020B0400000000000000" pitchFamily="50" charset="-128"/>
                    <a:ea typeface="游ゴシック" panose="020B0400000000000000" pitchFamily="50" charset="-128"/>
                  </a:rPr>
                  <a:t>18</a:t>
                </a:r>
                <a:r>
                  <a:rPr lang="ja-JP" altLang="en-US" sz="900" dirty="0" smtClean="0">
                    <a:latin typeface="游ゴシック" panose="020B0400000000000000" pitchFamily="50" charset="-128"/>
                    <a:ea typeface="游ゴシック" panose="020B0400000000000000" pitchFamily="50" charset="-128"/>
                  </a:rPr>
                  <a:t> </a:t>
                </a:r>
                <a:r>
                  <a:rPr lang="ja-JP" altLang="en-US" sz="900" dirty="0">
                    <a:latin typeface="游ゴシック" panose="020B0400000000000000" pitchFamily="50" charset="-128"/>
                    <a:ea typeface="游ゴシック" panose="020B0400000000000000" pitchFamily="50" charset="-128"/>
                  </a:rPr>
                  <a:t>日現在）</a:t>
                </a:r>
              </a:p>
            </p:txBody>
          </p:sp>
        </p:grpSp>
      </p:grpSp>
      <p:sp>
        <p:nvSpPr>
          <p:cNvPr id="53" name="テキスト ボックス 52"/>
          <p:cNvSpPr txBox="1"/>
          <p:nvPr/>
        </p:nvSpPr>
        <p:spPr>
          <a:xfrm>
            <a:off x="1190531" y="8067991"/>
            <a:ext cx="274434" cy="200055"/>
          </a:xfrm>
          <a:prstGeom prst="rect">
            <a:avLst/>
          </a:prstGeom>
          <a:noFill/>
        </p:spPr>
        <p:txBody>
          <a:bodyPr wrap="none" rtlCol="0">
            <a:spAutoFit/>
          </a:bodyPr>
          <a:lstStyle/>
          <a:p>
            <a:r>
              <a:rPr lang="ja-JP" altLang="en-US" sz="700" dirty="0">
                <a:solidFill>
                  <a:srgbClr val="545147"/>
                </a:solidFill>
                <a:latin typeface="游ゴシック" panose="020B0400000000000000" pitchFamily="50" charset="-128"/>
                <a:ea typeface="游ゴシック" panose="020B0400000000000000" pitchFamily="50" charset="-128"/>
              </a:rPr>
              <a:t>●</a:t>
            </a:r>
            <a:endParaRPr kumimoji="1" lang="ja-JP" altLang="en-US" sz="800" dirty="0"/>
          </a:p>
        </p:txBody>
      </p:sp>
      <p:grpSp>
        <p:nvGrpSpPr>
          <p:cNvPr id="59" name="グループ化 58"/>
          <p:cNvGrpSpPr/>
          <p:nvPr/>
        </p:nvGrpSpPr>
        <p:grpSpPr>
          <a:xfrm>
            <a:off x="795710" y="1360295"/>
            <a:ext cx="2736000" cy="3780000"/>
            <a:chOff x="8456878" y="1733332"/>
            <a:chExt cx="2736000" cy="3780000"/>
          </a:xfrm>
        </p:grpSpPr>
        <p:sp>
          <p:nvSpPr>
            <p:cNvPr id="60" name="直角三角形 59"/>
            <p:cNvSpPr/>
            <p:nvPr/>
          </p:nvSpPr>
          <p:spPr>
            <a:xfrm flipV="1">
              <a:off x="11120878" y="1940540"/>
              <a:ext cx="72000" cy="72000"/>
            </a:xfrm>
            <a:prstGeom prst="rtTriangl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p:cNvSpPr/>
            <p:nvPr/>
          </p:nvSpPr>
          <p:spPr>
            <a:xfrm>
              <a:off x="8456878" y="1733332"/>
              <a:ext cx="2700000" cy="3780000"/>
            </a:xfrm>
            <a:prstGeom prst="rect">
              <a:avLst/>
            </a:prstGeom>
            <a:pattFill prst="pct5">
              <a:fgClr>
                <a:schemeClr val="bg1"/>
              </a:fgClr>
              <a:bgClr>
                <a:srgbClr val="FFF1B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p:cNvSpPr txBox="1"/>
            <p:nvPr/>
          </p:nvSpPr>
          <p:spPr>
            <a:xfrm>
              <a:off x="8496621" y="1768330"/>
              <a:ext cx="2685927" cy="392415"/>
            </a:xfrm>
            <a:prstGeom prst="rect">
              <a:avLst/>
            </a:prstGeom>
            <a:noFill/>
          </p:spPr>
          <p:txBody>
            <a:bodyPr wrap="square" rtlCol="0">
              <a:spAutoFit/>
            </a:bodyPr>
            <a:lstStyle/>
            <a:p>
              <a:endParaRPr lang="en-US" altLang="ja-JP" sz="900" b="1" dirty="0">
                <a:latin typeface="+mj-ea"/>
                <a:ea typeface="+mj-ea"/>
              </a:endParaRPr>
            </a:p>
            <a:p>
              <a:r>
                <a:rPr lang="en-US" altLang="ja-JP" sz="1050" b="1" dirty="0" err="1" smtClean="0">
                  <a:latin typeface="+mj-ea"/>
                  <a:ea typeface="+mj-ea"/>
                </a:rPr>
                <a:t>U.Grandma</a:t>
              </a:r>
              <a:r>
                <a:rPr lang="ja-JP" altLang="en-US" sz="1050" b="1" dirty="0">
                  <a:latin typeface="+mj-ea"/>
                  <a:ea typeface="+mj-ea"/>
                </a:rPr>
                <a:t>（うわじま</a:t>
              </a:r>
              <a:r>
                <a:rPr lang="ja-JP" altLang="en-US" sz="1050" b="1" dirty="0" smtClean="0">
                  <a:latin typeface="+mj-ea"/>
                  <a:ea typeface="+mj-ea"/>
                </a:rPr>
                <a:t>グランマ）</a:t>
              </a:r>
              <a:endParaRPr lang="ja-JP" altLang="en-US" sz="700" b="1" dirty="0">
                <a:latin typeface="游ゴシック Light" panose="020B0300000000000000" pitchFamily="50" charset="-128"/>
                <a:ea typeface="游ゴシック Light" panose="020B0300000000000000" pitchFamily="50" charset="-128"/>
              </a:endParaRPr>
            </a:p>
          </p:txBody>
        </p:sp>
        <p:sp>
          <p:nvSpPr>
            <p:cNvPr id="63" name="テキスト ボックス 62"/>
            <p:cNvSpPr txBox="1"/>
            <p:nvPr/>
          </p:nvSpPr>
          <p:spPr>
            <a:xfrm>
              <a:off x="8510878" y="2096677"/>
              <a:ext cx="2592000" cy="1323439"/>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宇和島市教育委員会からの要請で炊出しコーディネートとしての役割も担うようになり、私たちも炊出し班を設けて、炊出しをしています</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。また、</a:t>
              </a:r>
              <a:r>
                <a:rPr lang="en-US" altLang="ja-JP" sz="800" dirty="0" smtClean="0">
                  <a:latin typeface="游ゴシック" panose="020B0400000000000000" pitchFamily="50" charset="-128"/>
                  <a:ea typeface="游ゴシック" panose="020B0400000000000000" pitchFamily="50" charset="-128"/>
                  <a:cs typeface="メイリオ" panose="020B0604030504040204" pitchFamily="50" charset="-128"/>
                </a:rPr>
                <a:t>7</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月</a:t>
              </a:r>
              <a:r>
                <a:rPr lang="en-US" altLang="ja-JP" sz="800" dirty="0">
                  <a:latin typeface="游ゴシック" panose="020B0400000000000000" pitchFamily="50" charset="-128"/>
                  <a:ea typeface="游ゴシック" panose="020B0400000000000000" pitchFamily="50" charset="-128"/>
                  <a:cs typeface="メイリオ" panose="020B0604030504040204" pitchFamily="50" charset="-128"/>
                </a:rPr>
                <a:t>22</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日・</a:t>
              </a:r>
              <a:r>
                <a:rPr lang="en-US" altLang="ja-JP" sz="800" dirty="0">
                  <a:latin typeface="游ゴシック" panose="020B0400000000000000" pitchFamily="50" charset="-128"/>
                  <a:ea typeface="游ゴシック" panose="020B0400000000000000" pitchFamily="50" charset="-128"/>
                  <a:cs typeface="メイリオ" panose="020B0604030504040204" pitchFamily="50" charset="-128"/>
                </a:rPr>
                <a:t>23</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日のイベントでは、子ども達の笑顔が見られ、親子で安らげる場を提供する事ができました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。今後も</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800" dirty="0" err="1">
                  <a:latin typeface="游ゴシック" panose="020B0400000000000000" pitchFamily="50" charset="-128"/>
                  <a:ea typeface="游ゴシック" panose="020B0400000000000000" pitchFamily="50" charset="-128"/>
                  <a:cs typeface="メイリオ" panose="020B0604030504040204" pitchFamily="50" charset="-128"/>
                </a:rPr>
                <a:t>え</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ひめ災害支援協議会との課題共有を図りながら</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、さまざま</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な取り組みを進めていきます。</a:t>
              </a:r>
              <a:endParaRPr lang="en-US" altLang="ja-JP" sz="8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a:lnSpc>
                  <a:spcPts val="1200"/>
                </a:lnSpc>
              </a:pP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64" name="テキスト ボックス 63"/>
            <p:cNvSpPr txBox="1"/>
            <p:nvPr/>
          </p:nvSpPr>
          <p:spPr>
            <a:xfrm>
              <a:off x="8456878" y="3257954"/>
              <a:ext cx="2700001" cy="230832"/>
            </a:xfrm>
            <a:prstGeom prst="rect">
              <a:avLst/>
            </a:prstGeom>
            <a:noFill/>
          </p:spPr>
          <p:txBody>
            <a:bodyPr wrap="square" rtlCol="0">
              <a:spAutoFit/>
            </a:bodyPr>
            <a:lstStyle/>
            <a:p>
              <a:r>
                <a:rPr lang="ja-JP" altLang="en-US" sz="700" b="1" dirty="0">
                  <a:solidFill>
                    <a:srgbClr val="7A552B"/>
                  </a:solidFill>
                  <a:latin typeface="+mj-ea"/>
                  <a:ea typeface="+mj-ea"/>
                </a:rPr>
                <a:t>● </a:t>
              </a:r>
              <a:r>
                <a:rPr lang="ja-JP" altLang="en-US" sz="900" b="1" dirty="0">
                  <a:latin typeface="+mj-ea"/>
                  <a:ea typeface="+mj-ea"/>
                </a:rPr>
                <a:t>寄付者へのメッセージ </a:t>
              </a:r>
              <a:r>
                <a:rPr lang="ja-JP" altLang="en-US" sz="700" b="1" dirty="0">
                  <a:solidFill>
                    <a:srgbClr val="7A552B"/>
                  </a:solidFill>
                  <a:latin typeface="+mj-ea"/>
                </a:rPr>
                <a:t>●</a:t>
              </a:r>
              <a:endParaRPr kumimoji="1" lang="ja-JP" altLang="en-US" sz="900" b="1" dirty="0">
                <a:latin typeface="+mj-ea"/>
                <a:ea typeface="+mj-ea"/>
              </a:endParaRPr>
            </a:p>
          </p:txBody>
        </p:sp>
        <p:sp>
          <p:nvSpPr>
            <p:cNvPr id="65" name="テキスト ボックス 64"/>
            <p:cNvSpPr txBox="1"/>
            <p:nvPr/>
          </p:nvSpPr>
          <p:spPr>
            <a:xfrm>
              <a:off x="8492878" y="3401313"/>
              <a:ext cx="2628000" cy="861774"/>
            </a:xfrm>
            <a:prstGeom prst="rect">
              <a:avLst/>
            </a:prstGeom>
            <a:noFill/>
          </p:spPr>
          <p:txBody>
            <a:bodyPr wrap="square" rtlCol="0">
              <a:spAutoFit/>
            </a:bodyPr>
            <a:lstStyle/>
            <a:p>
              <a:pPr algn="just">
                <a:lnSpc>
                  <a:spcPts val="1200"/>
                </a:lnSpc>
              </a:pP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まだまだ</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泥だし</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、除染、土砂</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の片付けが手つかずの場所が多いですが</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、被災者</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とボランティ団体とのつなぎ役として</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、これから</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も頑張って行っていきます。</a:t>
              </a:r>
            </a:p>
            <a:p>
              <a:pPr algn="just">
                <a:lnSpc>
                  <a:spcPts val="1200"/>
                </a:lnSpc>
              </a:pP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a:lnSpc>
                  <a:spcPts val="1200"/>
                </a:lnSpc>
              </a:pPr>
              <a:r>
                <a:rPr lang="ja-JP" altLang="en-US" sz="800" dirty="0" err="1" smtClean="0">
                  <a:latin typeface="游ゴシック" panose="020B0400000000000000" pitchFamily="50" charset="-128"/>
                  <a:ea typeface="游ゴシック" panose="020B0400000000000000" pitchFamily="50" charset="-128"/>
                  <a:cs typeface="メイリオ" panose="020B0604030504040204" pitchFamily="50" charset="-128"/>
                </a:rPr>
                <a:t>。</a:t>
              </a:r>
              <a:endParaRPr kumimoji="1"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66" name="直線コネクタ 65"/>
            <p:cNvCxnSpPr/>
            <p:nvPr/>
          </p:nvCxnSpPr>
          <p:spPr>
            <a:xfrm>
              <a:off x="8557366" y="2108107"/>
              <a:ext cx="2484000" cy="0"/>
            </a:xfrm>
            <a:prstGeom prst="line">
              <a:avLst/>
            </a:prstGeom>
            <a:ln w="12700">
              <a:solidFill>
                <a:srgbClr val="7A552B"/>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8564878" y="229486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8564878" y="244848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8564878" y="2616400"/>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8564878" y="275571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8564878" y="321655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8564878" y="306294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8564878" y="290932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8564878" y="3747811"/>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8564878" y="358941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8541332" y="390620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sp>
          <p:nvSpPr>
            <p:cNvPr id="81" name="正方形/長方形 80"/>
            <p:cNvSpPr/>
            <p:nvPr/>
          </p:nvSpPr>
          <p:spPr>
            <a:xfrm>
              <a:off x="10292490" y="1800007"/>
              <a:ext cx="900388" cy="144000"/>
            </a:xfrm>
            <a:prstGeom prst="rect">
              <a:avLst/>
            </a:prstGeom>
            <a:solidFill>
              <a:srgbClr val="7A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700" b="1" dirty="0">
                  <a:solidFill>
                    <a:schemeClr val="bg1"/>
                  </a:solidFill>
                  <a:latin typeface="+mj-ea"/>
                  <a:ea typeface="+mj-ea"/>
                </a:rPr>
                <a:t>愛媛県宇和島市</a:t>
              </a:r>
              <a:endParaRPr kumimoji="1" lang="ja-JP" altLang="en-US" sz="700" b="1" dirty="0">
                <a:solidFill>
                  <a:schemeClr val="bg1"/>
                </a:solidFill>
                <a:latin typeface="+mj-ea"/>
                <a:ea typeface="+mj-ea"/>
              </a:endParaRPr>
            </a:p>
          </p:txBody>
        </p:sp>
      </p:grpSp>
      <p:grpSp>
        <p:nvGrpSpPr>
          <p:cNvPr id="82" name="グループ化 81"/>
          <p:cNvGrpSpPr/>
          <p:nvPr/>
        </p:nvGrpSpPr>
        <p:grpSpPr>
          <a:xfrm>
            <a:off x="4015154" y="1349978"/>
            <a:ext cx="2736000" cy="3780000"/>
            <a:chOff x="8456878" y="1733332"/>
            <a:chExt cx="2736000" cy="3780000"/>
          </a:xfrm>
        </p:grpSpPr>
        <p:sp>
          <p:nvSpPr>
            <p:cNvPr id="83" name="直角三角形 82"/>
            <p:cNvSpPr/>
            <p:nvPr/>
          </p:nvSpPr>
          <p:spPr>
            <a:xfrm flipV="1">
              <a:off x="11120878" y="1940540"/>
              <a:ext cx="72000" cy="72000"/>
            </a:xfrm>
            <a:prstGeom prst="rtTriangl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正方形/長方形 83"/>
            <p:cNvSpPr/>
            <p:nvPr/>
          </p:nvSpPr>
          <p:spPr>
            <a:xfrm>
              <a:off x="8456878" y="1733332"/>
              <a:ext cx="2700000" cy="3780000"/>
            </a:xfrm>
            <a:prstGeom prst="rect">
              <a:avLst/>
            </a:prstGeom>
            <a:pattFill prst="pct5">
              <a:fgClr>
                <a:schemeClr val="bg1"/>
              </a:fgClr>
              <a:bgClr>
                <a:srgbClr val="FFF1B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p:cNvSpPr txBox="1"/>
            <p:nvPr/>
          </p:nvSpPr>
          <p:spPr>
            <a:xfrm>
              <a:off x="8496621" y="1768330"/>
              <a:ext cx="2685927" cy="392415"/>
            </a:xfrm>
            <a:prstGeom prst="rect">
              <a:avLst/>
            </a:prstGeom>
            <a:noFill/>
          </p:spPr>
          <p:txBody>
            <a:bodyPr wrap="square" rtlCol="0">
              <a:spAutoFit/>
            </a:bodyPr>
            <a:lstStyle/>
            <a:p>
              <a:endParaRPr lang="en-US" altLang="ja-JP" sz="900" b="1" dirty="0">
                <a:latin typeface="+mj-ea"/>
                <a:ea typeface="+mj-ea"/>
              </a:endParaRPr>
            </a:p>
            <a:p>
              <a:r>
                <a:rPr lang="ja-JP" altLang="en-US" sz="1050" b="1" dirty="0">
                  <a:latin typeface="+mj-ea"/>
                  <a:ea typeface="+mj-ea"/>
                </a:rPr>
                <a:t>社会福祉法人東みよし町社会福祉協</a:t>
              </a:r>
              <a:r>
                <a:rPr lang="ja-JP" altLang="en-US" sz="1050" b="1" dirty="0" smtClean="0">
                  <a:latin typeface="+mj-ea"/>
                  <a:ea typeface="+mj-ea"/>
                </a:rPr>
                <a:t>議会</a:t>
              </a:r>
              <a:endParaRPr lang="ja-JP" altLang="en-US" sz="700" b="1" dirty="0">
                <a:latin typeface="游ゴシック Light" panose="020B0300000000000000" pitchFamily="50" charset="-128"/>
                <a:ea typeface="游ゴシック Light" panose="020B0300000000000000" pitchFamily="50" charset="-128"/>
              </a:endParaRPr>
            </a:p>
          </p:txBody>
        </p:sp>
        <p:sp>
          <p:nvSpPr>
            <p:cNvPr id="86" name="テキスト ボックス 85"/>
            <p:cNvSpPr txBox="1"/>
            <p:nvPr/>
          </p:nvSpPr>
          <p:spPr>
            <a:xfrm>
              <a:off x="8510878" y="2096677"/>
              <a:ext cx="2592000" cy="1477328"/>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　ボランティアバスを運行し参加いただくことにより、移動の車中において被害にあわれた地域の現状や活動にあたっての注意事項、被害にあわれた方と接する際に気にかけていただきたい点などのオリエンテーションを丁寧に行うことができました。ま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、時間</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を有効に活用することができ、参加いただいた皆さんもスムーズに</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活動</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する</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こと</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が</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できました。</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a:lnSpc>
                  <a:spcPts val="1200"/>
                </a:lnSpc>
              </a:pPr>
              <a:endParaRPr lang="en-US" altLang="ja-JP" sz="8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a:lnSpc>
                  <a:spcPts val="1200"/>
                </a:lnSpc>
              </a:pP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87" name="テキスト ボックス 86"/>
            <p:cNvSpPr txBox="1"/>
            <p:nvPr/>
          </p:nvSpPr>
          <p:spPr>
            <a:xfrm>
              <a:off x="8456878" y="3257954"/>
              <a:ext cx="2700001" cy="230832"/>
            </a:xfrm>
            <a:prstGeom prst="rect">
              <a:avLst/>
            </a:prstGeom>
            <a:noFill/>
          </p:spPr>
          <p:txBody>
            <a:bodyPr wrap="square" rtlCol="0">
              <a:spAutoFit/>
            </a:bodyPr>
            <a:lstStyle/>
            <a:p>
              <a:r>
                <a:rPr lang="ja-JP" altLang="en-US" sz="700" b="1" dirty="0">
                  <a:solidFill>
                    <a:srgbClr val="7A552B"/>
                  </a:solidFill>
                  <a:latin typeface="+mj-ea"/>
                  <a:ea typeface="+mj-ea"/>
                </a:rPr>
                <a:t>● </a:t>
              </a:r>
              <a:r>
                <a:rPr lang="ja-JP" altLang="en-US" sz="900" b="1" dirty="0">
                  <a:latin typeface="+mj-ea"/>
                  <a:ea typeface="+mj-ea"/>
                </a:rPr>
                <a:t>寄付者へのメッセージ </a:t>
              </a:r>
              <a:r>
                <a:rPr lang="ja-JP" altLang="en-US" sz="700" b="1" dirty="0">
                  <a:solidFill>
                    <a:srgbClr val="7A552B"/>
                  </a:solidFill>
                  <a:latin typeface="+mj-ea"/>
                </a:rPr>
                <a:t>●</a:t>
              </a:r>
              <a:endParaRPr kumimoji="1" lang="ja-JP" altLang="en-US" sz="900" b="1" dirty="0">
                <a:latin typeface="+mj-ea"/>
                <a:ea typeface="+mj-ea"/>
              </a:endParaRPr>
            </a:p>
          </p:txBody>
        </p:sp>
        <p:sp>
          <p:nvSpPr>
            <p:cNvPr id="88" name="テキスト ボックス 87"/>
            <p:cNvSpPr txBox="1"/>
            <p:nvPr/>
          </p:nvSpPr>
          <p:spPr>
            <a:xfrm>
              <a:off x="8492878" y="3401313"/>
              <a:ext cx="2628000" cy="707886"/>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今後も様々な形で継続して関わることにより支援の輪を広げていきたいと考えております。</a:t>
              </a:r>
            </a:p>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この度はありがとうございました。</a:t>
              </a:r>
            </a:p>
            <a:p>
              <a:pPr algn="just">
                <a:lnSpc>
                  <a:spcPts val="1200"/>
                </a:lnSpc>
              </a:pPr>
              <a:r>
                <a:rPr lang="ja-JP" altLang="en-US" sz="800" dirty="0" err="1" smtClean="0">
                  <a:latin typeface="游ゴシック" panose="020B0400000000000000" pitchFamily="50" charset="-128"/>
                  <a:ea typeface="游ゴシック" panose="020B0400000000000000" pitchFamily="50" charset="-128"/>
                  <a:cs typeface="メイリオ" panose="020B0604030504040204" pitchFamily="50" charset="-128"/>
                </a:rPr>
                <a:t>。</a:t>
              </a:r>
              <a:endParaRPr kumimoji="1"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89" name="直線コネクタ 88"/>
            <p:cNvCxnSpPr/>
            <p:nvPr/>
          </p:nvCxnSpPr>
          <p:spPr>
            <a:xfrm>
              <a:off x="8557366" y="2108107"/>
              <a:ext cx="2484000" cy="0"/>
            </a:xfrm>
            <a:prstGeom prst="line">
              <a:avLst/>
            </a:prstGeom>
            <a:ln w="12700">
              <a:solidFill>
                <a:srgbClr val="7A552B"/>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8564878" y="229486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8564878" y="244848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8564878" y="260209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8564878" y="275571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a:off x="8564878" y="321655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8564878" y="306294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a:off x="8564878" y="290932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a:off x="8564878" y="3747811"/>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a:off x="8564878" y="358941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8541332" y="390620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sp>
          <p:nvSpPr>
            <p:cNvPr id="101" name="正方形/長方形 100"/>
            <p:cNvSpPr/>
            <p:nvPr/>
          </p:nvSpPr>
          <p:spPr>
            <a:xfrm>
              <a:off x="10382770" y="1778647"/>
              <a:ext cx="810108" cy="165360"/>
            </a:xfrm>
            <a:prstGeom prst="rect">
              <a:avLst/>
            </a:prstGeom>
            <a:solidFill>
              <a:srgbClr val="7A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700" b="1" dirty="0">
                  <a:solidFill>
                    <a:schemeClr val="bg1"/>
                  </a:solidFill>
                  <a:latin typeface="+mj-ea"/>
                  <a:ea typeface="+mj-ea"/>
                </a:rPr>
                <a:t>愛媛県大洲市</a:t>
              </a:r>
              <a:endParaRPr kumimoji="1" lang="ja-JP" altLang="en-US" sz="700" b="1" dirty="0">
                <a:solidFill>
                  <a:schemeClr val="bg1"/>
                </a:solidFill>
                <a:latin typeface="+mj-ea"/>
                <a:ea typeface="+mj-ea"/>
              </a:endParaRPr>
            </a:p>
          </p:txBody>
        </p:sp>
      </p:grpSp>
      <p:sp>
        <p:nvSpPr>
          <p:cNvPr id="102" name="テキスト ボックス 101"/>
          <p:cNvSpPr txBox="1"/>
          <p:nvPr/>
        </p:nvSpPr>
        <p:spPr>
          <a:xfrm>
            <a:off x="777467" y="1040754"/>
            <a:ext cx="1073427" cy="307777"/>
          </a:xfrm>
          <a:prstGeom prst="rect">
            <a:avLst/>
          </a:prstGeom>
          <a:noFill/>
        </p:spPr>
        <p:txBody>
          <a:bodyPr wrap="square" rtlCol="0">
            <a:spAutoFit/>
          </a:bodyPr>
          <a:lstStyle/>
          <a:p>
            <a:r>
              <a:rPr kumimoji="1" lang="ja-JP" altLang="en-US" sz="1400" b="1" dirty="0"/>
              <a:t>〇愛媛県</a:t>
            </a:r>
          </a:p>
        </p:txBody>
      </p:sp>
      <p:pic>
        <p:nvPicPr>
          <p:cNvPr id="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0792" y="3630024"/>
            <a:ext cx="2549836" cy="1448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28728" y="3630024"/>
            <a:ext cx="2478426" cy="1448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62622" y="7102576"/>
            <a:ext cx="2899120" cy="2078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7373" y="5563402"/>
            <a:ext cx="3646487"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75412">
            <a:off x="10777987" y="5846346"/>
            <a:ext cx="3150502" cy="212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0246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グループ化 26"/>
          <p:cNvGrpSpPr/>
          <p:nvPr/>
        </p:nvGrpSpPr>
        <p:grpSpPr>
          <a:xfrm>
            <a:off x="8456878" y="6091539"/>
            <a:ext cx="2736000" cy="3780000"/>
            <a:chOff x="8456878" y="5758164"/>
            <a:chExt cx="2736000" cy="3780000"/>
          </a:xfrm>
        </p:grpSpPr>
        <p:sp>
          <p:nvSpPr>
            <p:cNvPr id="22" name="直角三角形 21"/>
            <p:cNvSpPr/>
            <p:nvPr/>
          </p:nvSpPr>
          <p:spPr>
            <a:xfrm flipV="1">
              <a:off x="11120878" y="5964244"/>
              <a:ext cx="72000" cy="72000"/>
            </a:xfrm>
            <a:prstGeom prst="rtTriangl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正方形/長方形 125"/>
            <p:cNvSpPr/>
            <p:nvPr/>
          </p:nvSpPr>
          <p:spPr>
            <a:xfrm>
              <a:off x="8456878" y="5758164"/>
              <a:ext cx="2700000" cy="3780000"/>
            </a:xfrm>
            <a:prstGeom prst="rect">
              <a:avLst/>
            </a:prstGeom>
            <a:pattFill prst="pct5">
              <a:fgClr>
                <a:schemeClr val="bg1"/>
              </a:fgClr>
              <a:bgClr>
                <a:srgbClr val="FFF1B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テキスト ボックス 126"/>
            <p:cNvSpPr txBox="1"/>
            <p:nvPr/>
          </p:nvSpPr>
          <p:spPr>
            <a:xfrm>
              <a:off x="8496621" y="5926959"/>
              <a:ext cx="2685927" cy="415498"/>
            </a:xfrm>
            <a:prstGeom prst="rect">
              <a:avLst/>
            </a:prstGeom>
            <a:noFill/>
          </p:spPr>
          <p:txBody>
            <a:bodyPr wrap="square" rtlCol="0">
              <a:spAutoFit/>
            </a:bodyPr>
            <a:lstStyle/>
            <a:p>
              <a:r>
                <a:rPr lang="ja-JP" altLang="en-US" sz="1050" b="1" dirty="0">
                  <a:latin typeface="+mj-ea"/>
                  <a:ea typeface="+mj-ea"/>
                </a:rPr>
                <a:t>学校法人みどり</a:t>
              </a:r>
              <a:r>
                <a:rPr lang="ja-JP" altLang="en-US" sz="1050" b="1" dirty="0" smtClean="0">
                  <a:latin typeface="+mj-ea"/>
                  <a:ea typeface="+mj-ea"/>
                </a:rPr>
                <a:t>学園</a:t>
              </a:r>
              <a:endParaRPr lang="ja-JP" altLang="en-US" sz="700" b="1" dirty="0">
                <a:latin typeface="游ゴシック Light" panose="020B0300000000000000" pitchFamily="50" charset="-128"/>
                <a:ea typeface="游ゴシック Light" panose="020B0300000000000000" pitchFamily="50" charset="-128"/>
              </a:endParaRPr>
            </a:p>
            <a:p>
              <a:endParaRPr lang="ja-JP" altLang="en-US" sz="1050" b="1" dirty="0">
                <a:latin typeface="+mj-ea"/>
              </a:endParaRPr>
            </a:p>
          </p:txBody>
        </p:sp>
        <p:sp>
          <p:nvSpPr>
            <p:cNvPr id="128" name="テキスト ボックス 127"/>
            <p:cNvSpPr txBox="1"/>
            <p:nvPr/>
          </p:nvSpPr>
          <p:spPr>
            <a:xfrm>
              <a:off x="8510878" y="6121509"/>
              <a:ext cx="2592000" cy="1159998"/>
            </a:xfrm>
            <a:prstGeom prst="rect">
              <a:avLst/>
            </a:prstGeom>
            <a:noFill/>
          </p:spPr>
          <p:txBody>
            <a:bodyPr wrap="square" rtlCol="0">
              <a:spAutoFit/>
            </a:bodyPr>
            <a:lstStyle/>
            <a:p>
              <a:pPr algn="just">
                <a:lnSpc>
                  <a:spcPts val="1200"/>
                </a:lnSpc>
              </a:pP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遊び場づくり</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や見守り活動が主な活動でしたので</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、束の間</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の時間を共有し、支援させて</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いただきましたが、ボランティア</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に参加</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した学生</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たちにとっては、被災地で専門的に支援することの意義や難しさを</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、感じ取る</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機会となったことも活動の成果のひとつと言えます</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。今後も</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現地</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の方々の求めに応じた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動きを</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していくことが課題と強く感じています</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129" name="テキスト ボックス 128"/>
            <p:cNvSpPr txBox="1"/>
            <p:nvPr/>
          </p:nvSpPr>
          <p:spPr>
            <a:xfrm>
              <a:off x="8456878" y="7274564"/>
              <a:ext cx="2700001" cy="230832"/>
            </a:xfrm>
            <a:prstGeom prst="rect">
              <a:avLst/>
            </a:prstGeom>
            <a:noFill/>
          </p:spPr>
          <p:txBody>
            <a:bodyPr wrap="square" rtlCol="0">
              <a:spAutoFit/>
            </a:bodyPr>
            <a:lstStyle/>
            <a:p>
              <a:r>
                <a:rPr lang="ja-JP" altLang="en-US" sz="700" b="1" dirty="0">
                  <a:solidFill>
                    <a:srgbClr val="7A552B"/>
                  </a:solidFill>
                  <a:latin typeface="+mj-ea"/>
                  <a:ea typeface="+mj-ea"/>
                </a:rPr>
                <a:t>● </a:t>
              </a:r>
              <a:r>
                <a:rPr lang="ja-JP" altLang="en-US" sz="900" b="1" dirty="0">
                  <a:latin typeface="+mj-ea"/>
                  <a:ea typeface="+mj-ea"/>
                </a:rPr>
                <a:t>寄付者へのメッセージ </a:t>
              </a:r>
              <a:r>
                <a:rPr lang="ja-JP" altLang="en-US" sz="700" b="1" dirty="0">
                  <a:solidFill>
                    <a:srgbClr val="7A552B"/>
                  </a:solidFill>
                  <a:latin typeface="+mj-ea"/>
                </a:rPr>
                <a:t>●</a:t>
              </a:r>
              <a:endParaRPr kumimoji="1" lang="ja-JP" altLang="en-US" sz="900" b="1" dirty="0">
                <a:latin typeface="+mj-ea"/>
                <a:ea typeface="+mj-ea"/>
              </a:endParaRPr>
            </a:p>
          </p:txBody>
        </p:sp>
        <p:sp>
          <p:nvSpPr>
            <p:cNvPr id="130" name="テキスト ボックス 129"/>
            <p:cNvSpPr txBox="1"/>
            <p:nvPr/>
          </p:nvSpPr>
          <p:spPr>
            <a:xfrm>
              <a:off x="8492878" y="7426145"/>
              <a:ext cx="2628000" cy="553998"/>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それぞれができることを少しずつでも継続的に</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行うこと</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で</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、三原市</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の方々だけでなく、他の地域の</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みなさんの</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生きる希望につながると</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思います。</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131" name="直線コネクタ 130"/>
            <p:cNvCxnSpPr/>
            <p:nvPr/>
          </p:nvCxnSpPr>
          <p:spPr>
            <a:xfrm>
              <a:off x="8557366" y="6132939"/>
              <a:ext cx="2484000" cy="0"/>
            </a:xfrm>
            <a:prstGeom prst="line">
              <a:avLst/>
            </a:prstGeom>
            <a:ln w="12700">
              <a:solidFill>
                <a:srgbClr val="7A552B"/>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8564878" y="6309067"/>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8564878" y="646602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8564878" y="6622989"/>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a:off x="8564878" y="6779950"/>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38" name="直線コネクタ 137"/>
            <p:cNvCxnSpPr/>
            <p:nvPr/>
          </p:nvCxnSpPr>
          <p:spPr>
            <a:xfrm>
              <a:off x="8564878" y="7093872"/>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a:off x="8564878" y="6936911"/>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a:off x="8564878" y="777264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82" name="直線コネクタ 181"/>
            <p:cNvCxnSpPr/>
            <p:nvPr/>
          </p:nvCxnSpPr>
          <p:spPr>
            <a:xfrm>
              <a:off x="8564878" y="761424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84" name="直線コネクタ 183"/>
            <p:cNvCxnSpPr/>
            <p:nvPr/>
          </p:nvCxnSpPr>
          <p:spPr>
            <a:xfrm>
              <a:off x="8541332" y="793103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37" name="直線コネクタ 236"/>
            <p:cNvCxnSpPr/>
            <p:nvPr/>
          </p:nvCxnSpPr>
          <p:spPr>
            <a:xfrm>
              <a:off x="8564878" y="725083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grpSp>
      <p:sp>
        <p:nvSpPr>
          <p:cNvPr id="5" name="テキスト ボックス 4"/>
          <p:cNvSpPr txBox="1"/>
          <p:nvPr/>
        </p:nvSpPr>
        <p:spPr>
          <a:xfrm>
            <a:off x="810364" y="999043"/>
            <a:ext cx="5935426" cy="2631490"/>
          </a:xfrm>
          <a:prstGeom prst="rect">
            <a:avLst/>
          </a:prstGeom>
          <a:noFill/>
        </p:spPr>
        <p:txBody>
          <a:bodyPr wrap="square" rtlCol="0">
            <a:spAutoFit/>
          </a:bodyPr>
          <a:lstStyle/>
          <a:p>
            <a:pPr>
              <a:lnSpc>
                <a:spcPct val="150000"/>
              </a:lnSpc>
            </a:pPr>
            <a:r>
              <a:rPr lang="ja-JP" altLang="en-US" sz="1000" dirty="0">
                <a:latin typeface="游明朝" panose="02020400000000000000" pitchFamily="18" charset="-128"/>
                <a:ea typeface="游明朝" panose="02020400000000000000" pitchFamily="18" charset="-128"/>
              </a:rPr>
              <a:t>　</a:t>
            </a:r>
            <a:r>
              <a:rPr lang="en-US" altLang="ja-JP" sz="1000" dirty="0">
                <a:latin typeface="游明朝" panose="02020400000000000000" pitchFamily="18" charset="-128"/>
                <a:ea typeface="游明朝" panose="02020400000000000000" pitchFamily="18" charset="-128"/>
              </a:rPr>
              <a:t>6</a:t>
            </a:r>
            <a:r>
              <a:rPr lang="ja-JP" altLang="ja-JP" sz="1000" dirty="0">
                <a:latin typeface="游明朝" panose="02020400000000000000" pitchFamily="18" charset="-128"/>
                <a:ea typeface="游明朝" panose="02020400000000000000" pitchFamily="18" charset="-128"/>
              </a:rPr>
              <a:t>月</a:t>
            </a:r>
            <a:r>
              <a:rPr lang="en-US" altLang="ja-JP" sz="1000" dirty="0">
                <a:latin typeface="游明朝" panose="02020400000000000000" pitchFamily="18" charset="-128"/>
                <a:ea typeface="游明朝" panose="02020400000000000000" pitchFamily="18" charset="-128"/>
              </a:rPr>
              <a:t>28</a:t>
            </a:r>
            <a:r>
              <a:rPr lang="ja-JP" altLang="ja-JP" sz="1000" dirty="0">
                <a:latin typeface="游明朝" panose="02020400000000000000" pitchFamily="18" charset="-128"/>
                <a:ea typeface="游明朝" panose="02020400000000000000" pitchFamily="18" charset="-128"/>
              </a:rPr>
              <a:t>日から</a:t>
            </a:r>
            <a:r>
              <a:rPr lang="en-US" altLang="ja-JP" sz="1000" dirty="0">
                <a:latin typeface="游明朝" panose="02020400000000000000" pitchFamily="18" charset="-128"/>
                <a:ea typeface="游明朝" panose="02020400000000000000" pitchFamily="18" charset="-128"/>
              </a:rPr>
              <a:t>7</a:t>
            </a:r>
            <a:r>
              <a:rPr lang="ja-JP" altLang="ja-JP" sz="1000" dirty="0">
                <a:latin typeface="游明朝" panose="02020400000000000000" pitchFamily="18" charset="-128"/>
                <a:ea typeface="游明朝" panose="02020400000000000000" pitchFamily="18" charset="-128"/>
              </a:rPr>
              <a:t>月</a:t>
            </a:r>
            <a:r>
              <a:rPr lang="en-US" altLang="ja-JP" sz="1000" dirty="0">
                <a:latin typeface="游明朝" panose="02020400000000000000" pitchFamily="18" charset="-128"/>
                <a:ea typeface="游明朝" panose="02020400000000000000" pitchFamily="18" charset="-128"/>
              </a:rPr>
              <a:t>8</a:t>
            </a:r>
            <a:r>
              <a:rPr lang="ja-JP" altLang="ja-JP" sz="1000" dirty="0">
                <a:latin typeface="游明朝" panose="02020400000000000000" pitchFamily="18" charset="-128"/>
                <a:ea typeface="游明朝" panose="02020400000000000000" pitchFamily="18" charset="-128"/>
              </a:rPr>
              <a:t>日にかけて、西日本を中心として広い地域が集中豪雨に襲われ、河川の氾濫や洪水、土砂災害など、人的被害を伴う甚大な被害が生じました</a:t>
            </a:r>
            <a:r>
              <a:rPr lang="ja-JP" altLang="ja-JP" sz="1000" dirty="0" smtClean="0">
                <a:latin typeface="游明朝" panose="02020400000000000000" pitchFamily="18" charset="-128"/>
                <a:ea typeface="游明朝" panose="02020400000000000000" pitchFamily="18" charset="-128"/>
              </a:rPr>
              <a:t>。この</a:t>
            </a:r>
            <a:r>
              <a:rPr lang="ja-JP" altLang="ja-JP" sz="1000" dirty="0">
                <a:latin typeface="游明朝" panose="02020400000000000000" pitchFamily="18" charset="-128"/>
                <a:ea typeface="游明朝" panose="02020400000000000000" pitchFamily="18" charset="-128"/>
              </a:rPr>
              <a:t>豪雨災害により亡くなられた方々に心よりお悔み申し上げます。また被害を受けられた方々には謹んでお見舞い申し上げます。被災された方々と被災地域の復旧を心よりお祈り申し上げます。</a:t>
            </a:r>
          </a:p>
          <a:p>
            <a:pPr>
              <a:lnSpc>
                <a:spcPct val="150000"/>
              </a:lnSpc>
            </a:pPr>
            <a:r>
              <a:rPr lang="en-US" altLang="ja-JP" sz="1000" dirty="0">
                <a:latin typeface="游明朝" panose="02020400000000000000" pitchFamily="18" charset="-128"/>
                <a:ea typeface="游明朝" panose="02020400000000000000" pitchFamily="18" charset="-128"/>
              </a:rPr>
              <a:t> </a:t>
            </a:r>
            <a:r>
              <a:rPr lang="ja-JP" altLang="en-US" sz="1000" dirty="0">
                <a:latin typeface="游明朝" panose="02020400000000000000" pitchFamily="18" charset="-128"/>
                <a:ea typeface="游明朝" panose="02020400000000000000" pitchFamily="18" charset="-128"/>
              </a:rPr>
              <a:t>　</a:t>
            </a:r>
            <a:r>
              <a:rPr lang="ja-JP" altLang="ja-JP" sz="1000" dirty="0" smtClean="0">
                <a:latin typeface="游明朝" panose="02020400000000000000" pitchFamily="18" charset="-128"/>
                <a:ea typeface="游明朝" panose="02020400000000000000" pitchFamily="18" charset="-128"/>
              </a:rPr>
              <a:t>被災した</a:t>
            </a:r>
            <a:r>
              <a:rPr lang="en-US" altLang="ja-JP" sz="1000" dirty="0" smtClean="0">
                <a:latin typeface="游明朝" panose="02020400000000000000" pitchFamily="18" charset="-128"/>
                <a:ea typeface="游明朝" panose="02020400000000000000" pitchFamily="18" charset="-128"/>
              </a:rPr>
              <a:t>12</a:t>
            </a:r>
            <a:r>
              <a:rPr lang="ja-JP" altLang="ja-JP" sz="1000" dirty="0" smtClean="0">
                <a:latin typeface="游明朝" panose="02020400000000000000" pitchFamily="18" charset="-128"/>
                <a:ea typeface="游明朝" panose="02020400000000000000" pitchFamily="18" charset="-128"/>
              </a:rPr>
              <a:t>府県</a:t>
            </a:r>
            <a:r>
              <a:rPr lang="en-US" altLang="ja-JP" sz="1000" dirty="0" smtClean="0">
                <a:latin typeface="游明朝" panose="02020400000000000000" pitchFamily="18" charset="-128"/>
                <a:ea typeface="游明朝" panose="02020400000000000000" pitchFamily="18" charset="-128"/>
              </a:rPr>
              <a:t>59</a:t>
            </a:r>
            <a:r>
              <a:rPr lang="ja-JP" altLang="ja-JP" sz="1000" dirty="0" smtClean="0">
                <a:latin typeface="游明朝" panose="02020400000000000000" pitchFamily="18" charset="-128"/>
                <a:ea typeface="游明朝" panose="02020400000000000000" pitchFamily="18" charset="-128"/>
              </a:rPr>
              <a:t>市町村では、災害ボランティアセンターが開設され、ボランティアグループや</a:t>
            </a:r>
            <a:r>
              <a:rPr lang="en-US" altLang="ja-JP" sz="1000" dirty="0" smtClean="0">
                <a:latin typeface="游明朝" panose="02020400000000000000" pitchFamily="18" charset="-128"/>
                <a:ea typeface="游明朝" panose="02020400000000000000" pitchFamily="18" charset="-128"/>
              </a:rPr>
              <a:t>NPO</a:t>
            </a:r>
            <a:r>
              <a:rPr lang="ja-JP" altLang="ja-JP" sz="1000" dirty="0" smtClean="0">
                <a:latin typeface="游明朝" panose="02020400000000000000" pitchFamily="18" charset="-128"/>
                <a:ea typeface="游明朝" panose="02020400000000000000" pitchFamily="18" charset="-128"/>
              </a:rPr>
              <a:t>等による、救援・復旧・復興のための支援活動が行われました。現在でも被害の大きかった岡山県、広島県、愛媛県を中心に支援を必要としており、ボランティアによる支援活動が続いている地域があります。この</a:t>
            </a:r>
            <a:r>
              <a:rPr lang="ja-JP" altLang="ja-JP" sz="1000" dirty="0">
                <a:latin typeface="游明朝" panose="02020400000000000000" pitchFamily="18" charset="-128"/>
                <a:ea typeface="游明朝" panose="02020400000000000000" pitchFamily="18" charset="-128"/>
              </a:rPr>
              <a:t>状況を受け、中央共同募金会では、平成</a:t>
            </a:r>
            <a:r>
              <a:rPr lang="en-US" altLang="ja-JP" sz="1000" dirty="0">
                <a:latin typeface="游明朝" panose="02020400000000000000" pitchFamily="18" charset="-128"/>
                <a:ea typeface="游明朝" panose="02020400000000000000" pitchFamily="18" charset="-128"/>
              </a:rPr>
              <a:t>30</a:t>
            </a:r>
            <a:r>
              <a:rPr lang="ja-JP" altLang="ja-JP" sz="1000" dirty="0">
                <a:latin typeface="游明朝" panose="02020400000000000000" pitchFamily="18" charset="-128"/>
                <a:ea typeface="游明朝" panose="02020400000000000000" pitchFamily="18" charset="-128"/>
              </a:rPr>
              <a:t>年</a:t>
            </a:r>
            <a:r>
              <a:rPr lang="en-US" altLang="ja-JP" sz="1000" dirty="0">
                <a:latin typeface="游明朝" panose="02020400000000000000" pitchFamily="18" charset="-128"/>
                <a:ea typeface="游明朝" panose="02020400000000000000" pitchFamily="18" charset="-128"/>
              </a:rPr>
              <a:t>7</a:t>
            </a:r>
            <a:r>
              <a:rPr lang="ja-JP" altLang="ja-JP" sz="1000" dirty="0">
                <a:latin typeface="游明朝" panose="02020400000000000000" pitchFamily="18" charset="-128"/>
                <a:ea typeface="游明朝" panose="02020400000000000000" pitchFamily="18" charset="-128"/>
              </a:rPr>
              <a:t>月豪雨災害 ボランティア・</a:t>
            </a:r>
            <a:r>
              <a:rPr lang="en-US" altLang="ja-JP" sz="1000" dirty="0">
                <a:latin typeface="游明朝" panose="02020400000000000000" pitchFamily="18" charset="-128"/>
                <a:ea typeface="游明朝" panose="02020400000000000000" pitchFamily="18" charset="-128"/>
              </a:rPr>
              <a:t>NPO</a:t>
            </a:r>
            <a:r>
              <a:rPr lang="ja-JP" altLang="ja-JP" sz="1000" dirty="0">
                <a:latin typeface="游明朝" panose="02020400000000000000" pitchFamily="18" charset="-128"/>
                <a:ea typeface="游明朝" panose="02020400000000000000" pitchFamily="18" charset="-128"/>
              </a:rPr>
              <a:t>活動サポート募金（以下ボラサポ・豪雨災害）の第</a:t>
            </a:r>
            <a:r>
              <a:rPr lang="en-US" altLang="ja-JP" sz="1000" dirty="0">
                <a:latin typeface="游明朝" panose="02020400000000000000" pitchFamily="18" charset="-128"/>
                <a:ea typeface="游明朝" panose="02020400000000000000" pitchFamily="18" charset="-128"/>
              </a:rPr>
              <a:t>2</a:t>
            </a:r>
            <a:r>
              <a:rPr lang="ja-JP" altLang="ja-JP" sz="1000" dirty="0">
                <a:latin typeface="游明朝" panose="02020400000000000000" pitchFamily="18" charset="-128"/>
                <a:ea typeface="游明朝" panose="02020400000000000000" pitchFamily="18" charset="-128"/>
              </a:rPr>
              <a:t>回助成応募受付を開始し、各地でボランティア活動を行うボランティアグループや</a:t>
            </a:r>
            <a:r>
              <a:rPr lang="en-US" altLang="ja-JP" sz="1000" dirty="0">
                <a:latin typeface="游明朝" panose="02020400000000000000" pitchFamily="18" charset="-128"/>
                <a:ea typeface="游明朝" panose="02020400000000000000" pitchFamily="18" charset="-128"/>
              </a:rPr>
              <a:t>NPO</a:t>
            </a:r>
            <a:r>
              <a:rPr lang="ja-JP" altLang="ja-JP" sz="1000" dirty="0">
                <a:latin typeface="游明朝" panose="02020400000000000000" pitchFamily="18" charset="-128"/>
                <a:ea typeface="游明朝" panose="02020400000000000000" pitchFamily="18" charset="-128"/>
              </a:rPr>
              <a:t>等を資金面で支援し、被災地と被災者を支える活動に助成を実施することとしました。</a:t>
            </a:r>
          </a:p>
        </p:txBody>
      </p:sp>
      <p:grpSp>
        <p:nvGrpSpPr>
          <p:cNvPr id="3" name="グループ化 2"/>
          <p:cNvGrpSpPr/>
          <p:nvPr/>
        </p:nvGrpSpPr>
        <p:grpSpPr>
          <a:xfrm>
            <a:off x="900722" y="707319"/>
            <a:ext cx="5939816" cy="369332"/>
            <a:chOff x="900722" y="892104"/>
            <a:chExt cx="5939816" cy="369332"/>
          </a:xfrm>
        </p:grpSpPr>
        <p:sp>
          <p:nvSpPr>
            <p:cNvPr id="4" name="テキスト ボックス 3"/>
            <p:cNvSpPr txBox="1"/>
            <p:nvPr/>
          </p:nvSpPr>
          <p:spPr>
            <a:xfrm>
              <a:off x="972722" y="892104"/>
              <a:ext cx="5867816" cy="369332"/>
            </a:xfrm>
            <a:prstGeom prst="rect">
              <a:avLst/>
            </a:prstGeom>
            <a:noFill/>
          </p:spPr>
          <p:txBody>
            <a:bodyPr wrap="square" rtlCol="0">
              <a:spAutoFit/>
            </a:bodyPr>
            <a:lstStyle/>
            <a:p>
              <a:r>
                <a:rPr lang="ja-JP" altLang="en-US" sz="1800" dirty="0">
                  <a:latin typeface="游ゴシック Medium" panose="020B0500000000000000" pitchFamily="50" charset="-128"/>
                  <a:ea typeface="游ゴシック Medium" panose="020B0500000000000000" pitchFamily="50" charset="-128"/>
                </a:rPr>
                <a:t>ボラサポ・豪雨災害とは</a:t>
              </a:r>
            </a:p>
          </p:txBody>
        </p:sp>
        <p:sp>
          <p:nvSpPr>
            <p:cNvPr id="24" name="正方形/長方形 23"/>
            <p:cNvSpPr/>
            <p:nvPr/>
          </p:nvSpPr>
          <p:spPr>
            <a:xfrm>
              <a:off x="900722" y="932770"/>
              <a:ext cx="72000" cy="288000"/>
            </a:xfrm>
            <a:prstGeom prst="rect">
              <a:avLst/>
            </a:prstGeom>
            <a:solidFill>
              <a:srgbClr val="E1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 name="グループ化 30"/>
          <p:cNvGrpSpPr/>
          <p:nvPr/>
        </p:nvGrpSpPr>
        <p:grpSpPr>
          <a:xfrm>
            <a:off x="8463709" y="898524"/>
            <a:ext cx="5939816" cy="369332"/>
            <a:chOff x="900722" y="898524"/>
            <a:chExt cx="5939816" cy="369332"/>
          </a:xfrm>
        </p:grpSpPr>
        <p:sp>
          <p:nvSpPr>
            <p:cNvPr id="32" name="テキスト ボックス 31"/>
            <p:cNvSpPr txBox="1"/>
            <p:nvPr/>
          </p:nvSpPr>
          <p:spPr>
            <a:xfrm>
              <a:off x="972722" y="898524"/>
              <a:ext cx="5867816" cy="369332"/>
            </a:xfrm>
            <a:prstGeom prst="rect">
              <a:avLst/>
            </a:prstGeom>
            <a:noFill/>
          </p:spPr>
          <p:txBody>
            <a:bodyPr wrap="square" rtlCol="0">
              <a:spAutoFit/>
            </a:bodyPr>
            <a:lstStyle/>
            <a:p>
              <a:r>
                <a:rPr kumimoji="1" lang="ja-JP" altLang="en-US" sz="1800" dirty="0">
                  <a:latin typeface="HGSｺﾞｼｯｸE" panose="020B0900000000000000" pitchFamily="50" charset="-128"/>
                  <a:ea typeface="HGSｺﾞｼｯｸE" panose="020B0900000000000000" pitchFamily="50" charset="-128"/>
                </a:rPr>
                <a:t> </a:t>
              </a:r>
              <a:r>
                <a:rPr lang="ja-JP" altLang="en-US" sz="1800" dirty="0">
                  <a:latin typeface="游ゴシック Medium" panose="020B0500000000000000" pitchFamily="50" charset="-128"/>
                  <a:ea typeface="游ゴシック Medium" panose="020B0500000000000000" pitchFamily="50" charset="-128"/>
                </a:rPr>
                <a:t>活動事例</a:t>
              </a:r>
            </a:p>
          </p:txBody>
        </p:sp>
        <p:sp>
          <p:nvSpPr>
            <p:cNvPr id="33" name="正方形/長方形 32"/>
            <p:cNvSpPr/>
            <p:nvPr/>
          </p:nvSpPr>
          <p:spPr>
            <a:xfrm>
              <a:off x="900722" y="932770"/>
              <a:ext cx="72000" cy="288000"/>
            </a:xfrm>
            <a:prstGeom prst="rect">
              <a:avLst/>
            </a:prstGeom>
            <a:solidFill>
              <a:srgbClr val="E1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aphicFrame>
        <p:nvGraphicFramePr>
          <p:cNvPr id="6" name="表 5"/>
          <p:cNvGraphicFramePr>
            <a:graphicFrameLocks noGrp="1"/>
          </p:cNvGraphicFramePr>
          <p:nvPr>
            <p:extLst>
              <p:ext uri="{D42A27DB-BD31-4B8C-83A1-F6EECF244321}">
                <p14:modId xmlns:p14="http://schemas.microsoft.com/office/powerpoint/2010/main" val="2341825478"/>
              </p:ext>
            </p:extLst>
          </p:nvPr>
        </p:nvGraphicFramePr>
        <p:xfrm>
          <a:off x="2777179" y="8244409"/>
          <a:ext cx="4086253" cy="1576492"/>
        </p:xfrm>
        <a:graphic>
          <a:graphicData uri="http://schemas.openxmlformats.org/drawingml/2006/table">
            <a:tbl>
              <a:tblPr firstRow="1" firstCol="1" bandRow="1">
                <a:tableStyleId>{5C22544A-7EE6-4342-B048-85BDC9FD1C3A}</a:tableStyleId>
              </a:tblPr>
              <a:tblGrid>
                <a:gridCol w="769424">
                  <a:extLst>
                    <a:ext uri="{9D8B030D-6E8A-4147-A177-3AD203B41FA5}">
                      <a16:colId xmlns:a16="http://schemas.microsoft.com/office/drawing/2014/main" xmlns="" val="20000"/>
                    </a:ext>
                  </a:extLst>
                </a:gridCol>
                <a:gridCol w="325860">
                  <a:extLst>
                    <a:ext uri="{9D8B030D-6E8A-4147-A177-3AD203B41FA5}">
                      <a16:colId xmlns:a16="http://schemas.microsoft.com/office/drawing/2014/main" xmlns="" val="20001"/>
                    </a:ext>
                  </a:extLst>
                </a:gridCol>
                <a:gridCol w="968906">
                  <a:extLst>
                    <a:ext uri="{9D8B030D-6E8A-4147-A177-3AD203B41FA5}">
                      <a16:colId xmlns:a16="http://schemas.microsoft.com/office/drawing/2014/main" xmlns="" val="20002"/>
                    </a:ext>
                  </a:extLst>
                </a:gridCol>
                <a:gridCol w="592237">
                  <a:extLst>
                    <a:ext uri="{9D8B030D-6E8A-4147-A177-3AD203B41FA5}">
                      <a16:colId xmlns:a16="http://schemas.microsoft.com/office/drawing/2014/main" xmlns="" val="20003"/>
                    </a:ext>
                  </a:extLst>
                </a:gridCol>
                <a:gridCol w="840058">
                  <a:extLst>
                    <a:ext uri="{9D8B030D-6E8A-4147-A177-3AD203B41FA5}">
                      <a16:colId xmlns:a16="http://schemas.microsoft.com/office/drawing/2014/main" xmlns="" val="20004"/>
                    </a:ext>
                  </a:extLst>
                </a:gridCol>
                <a:gridCol w="589768">
                  <a:extLst>
                    <a:ext uri="{9D8B030D-6E8A-4147-A177-3AD203B41FA5}">
                      <a16:colId xmlns:a16="http://schemas.microsoft.com/office/drawing/2014/main" xmlns="" val="20005"/>
                    </a:ext>
                  </a:extLst>
                </a:gridCol>
              </a:tblGrid>
              <a:tr h="169782">
                <a:tc rowSpan="2">
                  <a:txBody>
                    <a:bodyPr/>
                    <a:lstStyle/>
                    <a:p>
                      <a:pPr marL="0" algn="ctr" defTabSz="1460754" rtl="0" eaLnBrk="1" latinLnBrk="0" hangingPunct="1">
                        <a:spcAft>
                          <a:spcPts val="0"/>
                        </a:spcAft>
                      </a:pPr>
                      <a:endParaRPr kumimoji="1" lang="ja-JP" sz="1000" b="1" kern="0" dirty="0">
                        <a:solidFill>
                          <a:schemeClr val="lt1"/>
                        </a:solidFill>
                        <a:effectLst/>
                        <a:latin typeface="游ゴシック" panose="020B0400000000000000" pitchFamily="50" charset="-128"/>
                        <a:ea typeface="游ゴシック" panose="020B0400000000000000" pitchFamily="50" charset="-128"/>
                        <a:cs typeface="+mn-cs"/>
                      </a:endParaRPr>
                    </a:p>
                  </a:txBody>
                  <a:tcPr marL="62865" marR="62865" marT="0" marB="0" anchor="ctr">
                    <a:lnB w="12700" cap="flat" cmpd="sng" algn="ctr">
                      <a:solidFill>
                        <a:schemeClr val="bg1"/>
                      </a:solidFill>
                      <a:prstDash val="solid"/>
                      <a:round/>
                      <a:headEnd type="none" w="med" len="med"/>
                      <a:tailEnd type="none" w="med" len="med"/>
                    </a:lnB>
                    <a:solidFill>
                      <a:srgbClr val="F5AF4E"/>
                    </a:solidFill>
                  </a:tcPr>
                </a:tc>
                <a:tc gridSpan="2">
                  <a:txBody>
                    <a:bodyPr/>
                    <a:lstStyle/>
                    <a:p>
                      <a:pPr algn="ctr">
                        <a:spcAft>
                          <a:spcPts val="0"/>
                        </a:spcAft>
                      </a:pPr>
                      <a:r>
                        <a:rPr lang="ja-JP" sz="1000" kern="0" dirty="0">
                          <a:effectLst/>
                          <a:latin typeface="游ゴシック" panose="020B0400000000000000" pitchFamily="50" charset="-128"/>
                          <a:ea typeface="游ゴシック" panose="020B0400000000000000" pitchFamily="50" charset="-128"/>
                        </a:rPr>
                        <a:t>応募</a:t>
                      </a:r>
                      <a:endParaRPr lang="ja-JP" sz="900" kern="100" dirty="0">
                        <a:effectLst/>
                        <a:latin typeface="游ゴシック" panose="020B0400000000000000" pitchFamily="50" charset="-128"/>
                        <a:ea typeface="游ゴシック" panose="020B0400000000000000" pitchFamily="50" charset="-128"/>
                        <a:cs typeface="Times New Roman"/>
                      </a:endParaRPr>
                    </a:p>
                  </a:txBody>
                  <a:tcPr marL="62865" marR="62865" marT="0" marB="0" anchor="ctr">
                    <a:lnB w="12700" cap="flat" cmpd="sng" algn="ctr">
                      <a:solidFill>
                        <a:schemeClr val="bg1"/>
                      </a:solidFill>
                      <a:prstDash val="solid"/>
                      <a:round/>
                      <a:headEnd type="none" w="med" len="med"/>
                      <a:tailEnd type="none" w="med" len="med"/>
                    </a:lnB>
                    <a:solidFill>
                      <a:srgbClr val="F5AF4E"/>
                    </a:solidFill>
                  </a:tcPr>
                </a:tc>
                <a:tc hMerge="1">
                  <a:txBody>
                    <a:bodyPr/>
                    <a:lstStyle/>
                    <a:p>
                      <a:endParaRPr kumimoji="1" lang="ja-JP" altLang="en-US"/>
                    </a:p>
                  </a:txBody>
                  <a:tcPr/>
                </a:tc>
                <a:tc gridSpan="3">
                  <a:txBody>
                    <a:bodyPr/>
                    <a:lstStyle/>
                    <a:p>
                      <a:pPr algn="ctr">
                        <a:spcAft>
                          <a:spcPts val="0"/>
                        </a:spcAft>
                      </a:pPr>
                      <a:r>
                        <a:rPr lang="ja-JP" sz="1000" kern="0" dirty="0">
                          <a:effectLst/>
                          <a:latin typeface="游ゴシック" panose="020B0400000000000000" pitchFamily="50" charset="-128"/>
                          <a:ea typeface="游ゴシック" panose="020B0400000000000000" pitchFamily="50" charset="-128"/>
                        </a:rPr>
                        <a:t>助成決定</a:t>
                      </a:r>
                      <a:endParaRPr lang="ja-JP" sz="900" kern="100" dirty="0">
                        <a:effectLst/>
                        <a:latin typeface="游ゴシック" panose="020B0400000000000000" pitchFamily="50" charset="-128"/>
                        <a:ea typeface="游ゴシック" panose="020B0400000000000000" pitchFamily="50" charset="-128"/>
                        <a:cs typeface="Times New Roman"/>
                      </a:endParaRPr>
                    </a:p>
                  </a:txBody>
                  <a:tcPr marL="62865" marR="62865" marT="0" marB="0" anchor="ctr">
                    <a:lnB w="12700" cap="flat" cmpd="sng" algn="ctr">
                      <a:solidFill>
                        <a:schemeClr val="bg1"/>
                      </a:solidFill>
                      <a:prstDash val="solid"/>
                      <a:round/>
                      <a:headEnd type="none" w="med" len="med"/>
                      <a:tailEnd type="none" w="med" len="med"/>
                    </a:lnB>
                    <a:solidFill>
                      <a:srgbClr val="F5AF4E"/>
                    </a:solidFill>
                  </a:tcPr>
                </a:tc>
                <a:tc hMerge="1">
                  <a:txBody>
                    <a:bodyPr/>
                    <a:lstStyle/>
                    <a:p>
                      <a:endParaRPr kumimoji="1" lang="ja-JP" altLang="en-US"/>
                    </a:p>
                  </a:txBody>
                  <a:tcPr/>
                </a:tc>
                <a:tc hMerge="1">
                  <a:txBody>
                    <a:bodyPr/>
                    <a:lstStyle/>
                    <a:p>
                      <a:pPr algn="ctr">
                        <a:spcAft>
                          <a:spcPts val="0"/>
                        </a:spcAft>
                      </a:pPr>
                      <a:endParaRPr lang="ja-JP" sz="1000" kern="100" dirty="0">
                        <a:effectLst/>
                        <a:latin typeface="游ゴシック" panose="020B0400000000000000" pitchFamily="50" charset="-128"/>
                        <a:ea typeface="游ゴシック" panose="020B0400000000000000" pitchFamily="50" charset="-128"/>
                        <a:cs typeface="Times New Roman"/>
                      </a:endParaRPr>
                    </a:p>
                  </a:txBody>
                  <a:tcPr marL="62865" marR="62865" marT="0" marB="0" anchor="ctr">
                    <a:lnB w="38100" cmpd="sng">
                      <a:noFill/>
                    </a:lnB>
                    <a:solidFill>
                      <a:srgbClr val="F5AF4E"/>
                    </a:solidFill>
                  </a:tcPr>
                </a:tc>
                <a:extLst>
                  <a:ext uri="{0D108BD9-81ED-4DB2-BD59-A6C34878D82A}">
                    <a16:rowId xmlns:a16="http://schemas.microsoft.com/office/drawing/2014/main" xmlns="" val="10000"/>
                  </a:ext>
                </a:extLst>
              </a:tr>
              <a:tr h="305608">
                <a:tc vMerge="1">
                  <a:txBody>
                    <a:bodyPr/>
                    <a:lstStyle/>
                    <a:p>
                      <a:endParaRPr kumimoji="1" lang="ja-JP" altLang="en-US"/>
                    </a:p>
                  </a:txBody>
                  <a:tcPr/>
                </a:tc>
                <a:tc>
                  <a:txBody>
                    <a:bodyPr/>
                    <a:lstStyle/>
                    <a:p>
                      <a:pPr marL="0" algn="ctr" defTabSz="1460754" rtl="0" eaLnBrk="1" latinLnBrk="0" hangingPunct="1">
                        <a:spcAft>
                          <a:spcPts val="0"/>
                        </a:spcAft>
                      </a:pPr>
                      <a:r>
                        <a:rPr kumimoji="1" lang="ja-JP" sz="9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件数</a:t>
                      </a:r>
                    </a:p>
                  </a:txBody>
                  <a:tcPr marL="62865" marR="6286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F5AF4E">
                        <a:alpha val="50196"/>
                      </a:srgbClr>
                    </a:solidFill>
                  </a:tcPr>
                </a:tc>
                <a:tc>
                  <a:txBody>
                    <a:bodyPr/>
                    <a:lstStyle/>
                    <a:p>
                      <a:pPr marL="0" algn="ctr" defTabSz="1460754" rtl="0" eaLnBrk="1" latinLnBrk="0" hangingPunct="1">
                        <a:spcAft>
                          <a:spcPts val="0"/>
                        </a:spcAft>
                      </a:pPr>
                      <a:r>
                        <a:rPr kumimoji="1" lang="ja-JP" sz="9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助成額</a:t>
                      </a:r>
                      <a:r>
                        <a:rPr kumimoji="1" lang="ja-JP" sz="7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（万円）</a:t>
                      </a:r>
                      <a:endParaRPr kumimoji="1" lang="ja-JP" sz="9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endParaRPr>
                    </a:p>
                  </a:txBody>
                  <a:tcPr marL="62865" marR="62865" marT="0" marB="0" anchor="ctr">
                    <a:lnT w="12700" cap="flat" cmpd="sng" algn="ctr">
                      <a:solidFill>
                        <a:schemeClr val="bg1"/>
                      </a:solidFill>
                      <a:prstDash val="solid"/>
                      <a:round/>
                      <a:headEnd type="none" w="med" len="med"/>
                      <a:tailEnd type="none" w="med" len="med"/>
                    </a:lnT>
                    <a:solidFill>
                      <a:srgbClr val="F5AF4E">
                        <a:alpha val="50196"/>
                      </a:srgbClr>
                    </a:solidFill>
                  </a:tcPr>
                </a:tc>
                <a:tc>
                  <a:txBody>
                    <a:bodyPr/>
                    <a:lstStyle/>
                    <a:p>
                      <a:pPr marL="0" algn="ctr" defTabSz="1460754" rtl="0" eaLnBrk="1" latinLnBrk="0" hangingPunct="1">
                        <a:spcAft>
                          <a:spcPts val="0"/>
                        </a:spcAft>
                      </a:pPr>
                      <a:r>
                        <a:rPr kumimoji="1" lang="ja-JP" sz="9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件数</a:t>
                      </a:r>
                    </a:p>
                  </a:txBody>
                  <a:tcPr marL="62865" marR="62865" marT="0" marB="0" anchor="ctr">
                    <a:lnT w="12700" cap="flat" cmpd="sng" algn="ctr">
                      <a:solidFill>
                        <a:schemeClr val="bg1"/>
                      </a:solidFill>
                      <a:prstDash val="solid"/>
                      <a:round/>
                      <a:headEnd type="none" w="med" len="med"/>
                      <a:tailEnd type="none" w="med" len="med"/>
                    </a:lnT>
                    <a:solidFill>
                      <a:srgbClr val="F5AF4E">
                        <a:alpha val="50196"/>
                      </a:srgbClr>
                    </a:solidFill>
                  </a:tcPr>
                </a:tc>
                <a:tc>
                  <a:txBody>
                    <a:bodyPr/>
                    <a:lstStyle/>
                    <a:p>
                      <a:pPr marL="0" algn="ctr" defTabSz="1460754" rtl="0" eaLnBrk="1" latinLnBrk="0" hangingPunct="1">
                        <a:spcAft>
                          <a:spcPts val="0"/>
                        </a:spcAft>
                      </a:pPr>
                      <a:r>
                        <a:rPr kumimoji="1" lang="ja-JP" sz="9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助成額</a:t>
                      </a:r>
                      <a:r>
                        <a:rPr kumimoji="1" lang="ja-JP" sz="7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（万円）</a:t>
                      </a:r>
                    </a:p>
                  </a:txBody>
                  <a:tcPr marL="62865" marR="62865" marT="0" marB="0" anchor="ctr">
                    <a:lnT w="12700" cap="flat" cmpd="sng" algn="ctr">
                      <a:solidFill>
                        <a:schemeClr val="bg1"/>
                      </a:solidFill>
                      <a:prstDash val="solid"/>
                      <a:round/>
                      <a:headEnd type="none" w="med" len="med"/>
                      <a:tailEnd type="none" w="med" len="med"/>
                    </a:lnT>
                    <a:solidFill>
                      <a:srgbClr val="F5AF4E">
                        <a:alpha val="50196"/>
                      </a:srgbClr>
                    </a:solidFill>
                  </a:tcPr>
                </a:tc>
                <a:tc>
                  <a:txBody>
                    <a:bodyPr/>
                    <a:lstStyle/>
                    <a:p>
                      <a:pPr marL="0" algn="ctr" defTabSz="1460754" rtl="0" eaLnBrk="1" latinLnBrk="0" hangingPunct="1">
                        <a:spcAft>
                          <a:spcPts val="0"/>
                        </a:spcAft>
                      </a:pPr>
                      <a:r>
                        <a:rPr kumimoji="1" lang="ja-JP" altLang="en-US" sz="9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採択率</a:t>
                      </a:r>
                      <a:r>
                        <a:rPr kumimoji="1" lang="ja-JP" altLang="en-US" sz="7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rPr>
                        <a:t>（％）</a:t>
                      </a:r>
                      <a:endParaRPr kumimoji="1" lang="ja-JP" sz="700" b="1" kern="100" dirty="0">
                        <a:solidFill>
                          <a:schemeClr val="dk1"/>
                        </a:solidFill>
                        <a:effectLst/>
                        <a:latin typeface="游ゴシック" panose="020B0400000000000000" pitchFamily="50" charset="-128"/>
                        <a:ea typeface="游ゴシック" panose="020B0400000000000000" pitchFamily="50" charset="-128"/>
                        <a:cs typeface="Arial" panose="020B0604020202020204" pitchFamily="34" charset="0"/>
                      </a:endParaRPr>
                    </a:p>
                  </a:txBody>
                  <a:tcPr marL="62865" marR="62865" marT="0" marB="0" anchor="ctr">
                    <a:lnT w="12700" cap="flat" cmpd="sng" algn="ctr">
                      <a:solidFill>
                        <a:schemeClr val="bg1"/>
                      </a:solidFill>
                      <a:prstDash val="solid"/>
                      <a:round/>
                      <a:headEnd type="none" w="med" len="med"/>
                      <a:tailEnd type="none" w="med" len="med"/>
                    </a:lnT>
                    <a:solidFill>
                      <a:srgbClr val="F5AF4E">
                        <a:alpha val="50196"/>
                      </a:srgbClr>
                    </a:solidFill>
                  </a:tcPr>
                </a:tc>
                <a:extLst>
                  <a:ext uri="{0D108BD9-81ED-4DB2-BD59-A6C34878D82A}">
                    <a16:rowId xmlns:a16="http://schemas.microsoft.com/office/drawing/2014/main" xmlns="" val="10001"/>
                  </a:ext>
                </a:extLst>
              </a:tr>
              <a:tr h="305608">
                <a:tc>
                  <a:txBody>
                    <a:bodyPr/>
                    <a:lstStyle/>
                    <a:p>
                      <a:pPr marL="0" marR="0" indent="0" algn="ctr" defTabSz="1460754" rtl="0" eaLnBrk="1" fontAlgn="auto" latinLnBrk="0" hangingPunct="1">
                        <a:lnSpc>
                          <a:spcPct val="100000"/>
                        </a:lnSpc>
                        <a:spcBef>
                          <a:spcPts val="0"/>
                        </a:spcBef>
                        <a:spcAft>
                          <a:spcPts val="0"/>
                        </a:spcAft>
                        <a:buClrTx/>
                        <a:buSzTx/>
                        <a:buFontTx/>
                        <a:buNone/>
                        <a:tabLst/>
                        <a:defRPr/>
                      </a:pPr>
                      <a:r>
                        <a:rPr kumimoji="1" lang="ja-JP" altLang="ja-JP" sz="1000" b="1" kern="0" dirty="0">
                          <a:solidFill>
                            <a:schemeClr val="lt1"/>
                          </a:solidFill>
                          <a:effectLst/>
                          <a:latin typeface="游ゴシック" panose="020B0400000000000000" pitchFamily="50" charset="-128"/>
                          <a:ea typeface="游ゴシック" panose="020B0400000000000000" pitchFamily="50" charset="-128"/>
                          <a:cs typeface="+mn-cs"/>
                        </a:rPr>
                        <a:t>第１</a:t>
                      </a:r>
                      <a:r>
                        <a:rPr kumimoji="1" lang="ja-JP" altLang="en-US" sz="1000" b="1" kern="0" dirty="0">
                          <a:solidFill>
                            <a:schemeClr val="lt1"/>
                          </a:solidFill>
                          <a:effectLst/>
                          <a:latin typeface="游ゴシック" panose="020B0400000000000000" pitchFamily="50" charset="-128"/>
                          <a:ea typeface="游ゴシック" panose="020B0400000000000000" pitchFamily="50" charset="-128"/>
                          <a:cs typeface="+mn-cs"/>
                        </a:rPr>
                        <a:t>回</a:t>
                      </a:r>
                      <a:endParaRPr kumimoji="1" lang="ja-JP" altLang="ja-JP" sz="1000" b="1" kern="0" dirty="0">
                        <a:solidFill>
                          <a:schemeClr val="lt1"/>
                        </a:solidFill>
                        <a:effectLst/>
                        <a:latin typeface="游ゴシック" panose="020B0400000000000000" pitchFamily="50" charset="-128"/>
                        <a:ea typeface="游ゴシック" panose="020B0400000000000000" pitchFamily="50" charset="-128"/>
                        <a:cs typeface="+mn-cs"/>
                      </a:endParaRPr>
                    </a:p>
                  </a:txBody>
                  <a:tcPr marL="62865" marR="62865"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AF4E"/>
                    </a:solidFill>
                  </a:tcPr>
                </a:tc>
                <a:tc>
                  <a:txBody>
                    <a:bodyPr/>
                    <a:lstStyle/>
                    <a:p>
                      <a:pPr algn="r">
                        <a:spcAft>
                          <a:spcPts val="0"/>
                        </a:spcAft>
                      </a:pPr>
                      <a:r>
                        <a:rPr lang="en-US" sz="900" kern="100" dirty="0">
                          <a:effectLst/>
                          <a:latin typeface="Arial" panose="020B0604020202020204" pitchFamily="34" charset="0"/>
                          <a:cs typeface="Arial" panose="020B0604020202020204" pitchFamily="34" charset="0"/>
                        </a:rPr>
                        <a:t>10</a:t>
                      </a:r>
                      <a:r>
                        <a:rPr lang="en-US" altLang="ja-JP" sz="900" kern="100" dirty="0">
                          <a:effectLst/>
                          <a:latin typeface="Arial" panose="020B0604020202020204" pitchFamily="34" charset="0"/>
                          <a:cs typeface="Arial" panose="020B0604020202020204" pitchFamily="34" charset="0"/>
                        </a:rPr>
                        <a:t>0</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a:effectLst/>
                          <a:latin typeface="Arial" panose="020B0604020202020204" pitchFamily="34" charset="0"/>
                          <a:ea typeface="+mn-ea"/>
                          <a:cs typeface="Arial" panose="020B0604020202020204" pitchFamily="34" charset="0"/>
                        </a:rPr>
                        <a:t>3,838</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a:effectLst/>
                          <a:latin typeface="Arial" panose="020B0604020202020204" pitchFamily="34" charset="0"/>
                          <a:ea typeface="+mn-ea"/>
                          <a:cs typeface="Arial" panose="020B0604020202020204" pitchFamily="34" charset="0"/>
                        </a:rPr>
                        <a:t>95</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a:effectLst/>
                          <a:latin typeface="Arial" panose="020B0604020202020204" pitchFamily="34" charset="0"/>
                          <a:ea typeface="+mn-ea"/>
                          <a:cs typeface="Arial" panose="020B0604020202020204" pitchFamily="34" charset="0"/>
                        </a:rPr>
                        <a:t>3,512</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95.0</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extLst>
                  <a:ext uri="{0D108BD9-81ED-4DB2-BD59-A6C34878D82A}">
                    <a16:rowId xmlns:a16="http://schemas.microsoft.com/office/drawing/2014/main" xmlns="" val="10002"/>
                  </a:ext>
                </a:extLst>
              </a:tr>
              <a:tr h="339564">
                <a:tc>
                  <a:txBody>
                    <a:bodyPr/>
                    <a:lstStyle/>
                    <a:p>
                      <a:pPr marL="0" marR="0" indent="0" algn="ctr" defTabSz="1460754" rtl="0" eaLnBrk="1" fontAlgn="auto" latinLnBrk="0" hangingPunct="1">
                        <a:lnSpc>
                          <a:spcPct val="100000"/>
                        </a:lnSpc>
                        <a:spcBef>
                          <a:spcPts val="0"/>
                        </a:spcBef>
                        <a:spcAft>
                          <a:spcPts val="0"/>
                        </a:spcAft>
                        <a:buClrTx/>
                        <a:buSzTx/>
                        <a:buFontTx/>
                        <a:buNone/>
                        <a:tabLst/>
                        <a:defRPr/>
                      </a:pPr>
                      <a:r>
                        <a:rPr kumimoji="1" lang="ja-JP" altLang="en-US" sz="1000" b="1" kern="0" dirty="0" smtClean="0">
                          <a:solidFill>
                            <a:schemeClr val="lt1"/>
                          </a:solidFill>
                          <a:effectLst/>
                          <a:latin typeface="游ゴシック" panose="020B0400000000000000" pitchFamily="50" charset="-128"/>
                          <a:ea typeface="游ゴシック" panose="020B0400000000000000" pitchFamily="50" charset="-128"/>
                          <a:cs typeface="+mn-cs"/>
                        </a:rPr>
                        <a:t>第</a:t>
                      </a:r>
                      <a:r>
                        <a:rPr kumimoji="1" lang="en-US" altLang="ja-JP" sz="1000" b="1" kern="0" dirty="0" smtClean="0">
                          <a:solidFill>
                            <a:schemeClr val="lt1"/>
                          </a:solidFill>
                          <a:effectLst/>
                          <a:latin typeface="游ゴシック" panose="020B0400000000000000" pitchFamily="50" charset="-128"/>
                          <a:ea typeface="游ゴシック" panose="020B0400000000000000" pitchFamily="50" charset="-128"/>
                          <a:cs typeface="+mn-cs"/>
                        </a:rPr>
                        <a:t>2</a:t>
                      </a:r>
                      <a:r>
                        <a:rPr kumimoji="1" lang="ja-JP" altLang="en-US" sz="1000" b="1" kern="0" dirty="0" smtClean="0">
                          <a:solidFill>
                            <a:schemeClr val="lt1"/>
                          </a:solidFill>
                          <a:effectLst/>
                          <a:latin typeface="游ゴシック" panose="020B0400000000000000" pitchFamily="50" charset="-128"/>
                          <a:ea typeface="游ゴシック" panose="020B0400000000000000" pitchFamily="50" charset="-128"/>
                          <a:cs typeface="+mn-cs"/>
                        </a:rPr>
                        <a:t>回</a:t>
                      </a:r>
                      <a:r>
                        <a:rPr kumimoji="1" lang="en-US" altLang="ja-JP" sz="1000" b="1" kern="0" dirty="0" smtClean="0">
                          <a:solidFill>
                            <a:schemeClr val="lt1"/>
                          </a:solidFill>
                          <a:effectLst/>
                          <a:latin typeface="游ゴシック" panose="020B0400000000000000" pitchFamily="50" charset="-128"/>
                          <a:ea typeface="游ゴシック" panose="020B0400000000000000" pitchFamily="50" charset="-128"/>
                          <a:cs typeface="+mn-cs"/>
                        </a:rPr>
                        <a:t/>
                      </a:r>
                      <a:br>
                        <a:rPr kumimoji="1" lang="en-US" altLang="ja-JP" sz="1000" b="1" kern="0" dirty="0" smtClean="0">
                          <a:solidFill>
                            <a:schemeClr val="lt1"/>
                          </a:solidFill>
                          <a:effectLst/>
                          <a:latin typeface="游ゴシック" panose="020B0400000000000000" pitchFamily="50" charset="-128"/>
                          <a:ea typeface="游ゴシック" panose="020B0400000000000000" pitchFamily="50" charset="-128"/>
                          <a:cs typeface="+mn-cs"/>
                        </a:rPr>
                      </a:br>
                      <a:r>
                        <a:rPr kumimoji="1" lang="ja-JP" altLang="en-US" sz="1000" b="1" kern="0" dirty="0" smtClean="0">
                          <a:solidFill>
                            <a:schemeClr val="lt1"/>
                          </a:solidFill>
                          <a:effectLst/>
                          <a:latin typeface="游ゴシック" panose="020B0400000000000000" pitchFamily="50" charset="-128"/>
                          <a:ea typeface="游ゴシック" panose="020B0400000000000000" pitchFamily="50" charset="-128"/>
                          <a:cs typeface="+mn-cs"/>
                        </a:rPr>
                        <a:t>（短期）</a:t>
                      </a:r>
                      <a:endParaRPr kumimoji="1" lang="ja-JP" altLang="ja-JP" sz="1000" b="1" kern="0" dirty="0">
                        <a:solidFill>
                          <a:schemeClr val="lt1"/>
                        </a:solidFill>
                        <a:effectLst/>
                        <a:latin typeface="游ゴシック" panose="020B0400000000000000" pitchFamily="50" charset="-128"/>
                        <a:ea typeface="游ゴシック" panose="020B0400000000000000" pitchFamily="50" charset="-128"/>
                        <a:cs typeface="+mn-cs"/>
                      </a:endParaRPr>
                    </a:p>
                  </a:txBody>
                  <a:tcPr marL="62865" marR="62865"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AF4E"/>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27</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1,029</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24</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892</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88.8</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r>
              <a:tr h="455930">
                <a:tc>
                  <a:txBody>
                    <a:bodyPr/>
                    <a:lstStyle/>
                    <a:p>
                      <a:pPr marL="0" marR="0" indent="0" algn="ctr" defTabSz="1460754" rtl="0" eaLnBrk="1" fontAlgn="auto" latinLnBrk="0" hangingPunct="1">
                        <a:lnSpc>
                          <a:spcPct val="100000"/>
                        </a:lnSpc>
                        <a:spcBef>
                          <a:spcPts val="0"/>
                        </a:spcBef>
                        <a:spcAft>
                          <a:spcPts val="0"/>
                        </a:spcAft>
                        <a:buClrTx/>
                        <a:buSzTx/>
                        <a:buFontTx/>
                        <a:buNone/>
                        <a:tabLst/>
                        <a:defRPr/>
                      </a:pPr>
                      <a:r>
                        <a:rPr kumimoji="1" lang="ja-JP" altLang="en-US" sz="1000" b="1" kern="0" dirty="0" smtClean="0">
                          <a:solidFill>
                            <a:schemeClr val="lt1"/>
                          </a:solidFill>
                          <a:effectLst/>
                          <a:latin typeface="游ゴシック" panose="020B0400000000000000" pitchFamily="50" charset="-128"/>
                          <a:ea typeface="游ゴシック" panose="020B0400000000000000" pitchFamily="50" charset="-128"/>
                          <a:cs typeface="+mn-cs"/>
                        </a:rPr>
                        <a:t>第</a:t>
                      </a:r>
                      <a:r>
                        <a:rPr kumimoji="1" lang="en-US" altLang="ja-JP" sz="1000" b="1" kern="0" dirty="0" smtClean="0">
                          <a:solidFill>
                            <a:schemeClr val="lt1"/>
                          </a:solidFill>
                          <a:effectLst/>
                          <a:latin typeface="游ゴシック" panose="020B0400000000000000" pitchFamily="50" charset="-128"/>
                          <a:ea typeface="游ゴシック" panose="020B0400000000000000" pitchFamily="50" charset="-128"/>
                          <a:cs typeface="+mn-cs"/>
                        </a:rPr>
                        <a:t>2</a:t>
                      </a:r>
                      <a:r>
                        <a:rPr kumimoji="1" lang="ja-JP" altLang="en-US" sz="1000" b="1" kern="0" dirty="0" smtClean="0">
                          <a:solidFill>
                            <a:schemeClr val="lt1"/>
                          </a:solidFill>
                          <a:effectLst/>
                          <a:latin typeface="游ゴシック" panose="020B0400000000000000" pitchFamily="50" charset="-128"/>
                          <a:ea typeface="游ゴシック" panose="020B0400000000000000" pitchFamily="50" charset="-128"/>
                          <a:cs typeface="+mn-cs"/>
                        </a:rPr>
                        <a:t>回</a:t>
                      </a:r>
                      <a:endParaRPr kumimoji="1" lang="en-US" altLang="ja-JP" sz="1000" b="1" kern="0" dirty="0" smtClean="0">
                        <a:solidFill>
                          <a:schemeClr val="lt1"/>
                        </a:solidFill>
                        <a:effectLst/>
                        <a:latin typeface="游ゴシック" panose="020B0400000000000000" pitchFamily="50" charset="-128"/>
                        <a:ea typeface="游ゴシック" panose="020B0400000000000000" pitchFamily="50" charset="-128"/>
                        <a:cs typeface="+mn-cs"/>
                      </a:endParaRPr>
                    </a:p>
                    <a:p>
                      <a:pPr marL="0" marR="0" indent="0" algn="ctr" defTabSz="1460754" rtl="0" eaLnBrk="1" fontAlgn="auto" latinLnBrk="0" hangingPunct="1">
                        <a:lnSpc>
                          <a:spcPct val="100000"/>
                        </a:lnSpc>
                        <a:spcBef>
                          <a:spcPts val="0"/>
                        </a:spcBef>
                        <a:spcAft>
                          <a:spcPts val="0"/>
                        </a:spcAft>
                        <a:buClrTx/>
                        <a:buSzTx/>
                        <a:buFontTx/>
                        <a:buNone/>
                        <a:tabLst/>
                        <a:defRPr/>
                      </a:pPr>
                      <a:r>
                        <a:rPr kumimoji="1" lang="ja-JP" altLang="en-US" sz="1000" b="1" kern="0" dirty="0" smtClean="0">
                          <a:solidFill>
                            <a:schemeClr val="lt1"/>
                          </a:solidFill>
                          <a:effectLst/>
                          <a:latin typeface="游ゴシック" panose="020B0400000000000000" pitchFamily="50" charset="-128"/>
                          <a:ea typeface="游ゴシック" panose="020B0400000000000000" pitchFamily="50" charset="-128"/>
                          <a:cs typeface="+mn-cs"/>
                        </a:rPr>
                        <a:t>（中長期）</a:t>
                      </a:r>
                      <a:endParaRPr kumimoji="1" lang="ja-JP" altLang="ja-JP" sz="1000" b="1" kern="0" dirty="0">
                        <a:solidFill>
                          <a:schemeClr val="lt1"/>
                        </a:solidFill>
                        <a:effectLst/>
                        <a:latin typeface="游ゴシック" panose="020B0400000000000000" pitchFamily="50" charset="-128"/>
                        <a:ea typeface="游ゴシック" panose="020B0400000000000000" pitchFamily="50" charset="-128"/>
                        <a:cs typeface="+mn-cs"/>
                      </a:endParaRPr>
                    </a:p>
                  </a:txBody>
                  <a:tcPr marL="62865" marR="62865" marT="0" marB="0" anchor="ctr">
                    <a:lnT w="12700" cap="flat" cmpd="sng" algn="ctr">
                      <a:solidFill>
                        <a:schemeClr val="bg1"/>
                      </a:solidFill>
                      <a:prstDash val="solid"/>
                      <a:round/>
                      <a:headEnd type="none" w="med" len="med"/>
                      <a:tailEnd type="none" w="med" len="med"/>
                    </a:lnT>
                    <a:solidFill>
                      <a:srgbClr val="F5AF4E"/>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49</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11,319</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39</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8,962</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c>
                  <a:txBody>
                    <a:bodyPr/>
                    <a:lstStyle/>
                    <a:p>
                      <a:pPr algn="r">
                        <a:spcAft>
                          <a:spcPts val="0"/>
                        </a:spcAft>
                      </a:pPr>
                      <a:r>
                        <a:rPr lang="en-US" altLang="ja-JP" sz="900" kern="100" dirty="0" smtClean="0">
                          <a:effectLst/>
                          <a:latin typeface="Arial" panose="020B0604020202020204" pitchFamily="34" charset="0"/>
                          <a:ea typeface="ＭＳ 明朝"/>
                          <a:cs typeface="Arial" panose="020B0604020202020204" pitchFamily="34" charset="0"/>
                        </a:rPr>
                        <a:t>79.6</a:t>
                      </a:r>
                      <a:endParaRPr lang="ja-JP" sz="900" kern="100" dirty="0">
                        <a:effectLst/>
                        <a:latin typeface="Arial" panose="020B0604020202020204" pitchFamily="34" charset="0"/>
                        <a:ea typeface="ＭＳ 明朝"/>
                        <a:cs typeface="Arial" panose="020B0604020202020204" pitchFamily="34" charset="0"/>
                      </a:endParaRPr>
                    </a:p>
                  </a:txBody>
                  <a:tcPr marL="62865" marR="62865" marT="0" marB="0" anchor="ctr">
                    <a:solidFill>
                      <a:srgbClr val="FFF1BF"/>
                    </a:solidFill>
                  </a:tcPr>
                </a:tc>
              </a:tr>
            </a:tbl>
          </a:graphicData>
        </a:graphic>
      </p:graphicFrame>
      <p:sp>
        <p:nvSpPr>
          <p:cNvPr id="42" name="テキスト ボックス 41"/>
          <p:cNvSpPr txBox="1"/>
          <p:nvPr/>
        </p:nvSpPr>
        <p:spPr>
          <a:xfrm>
            <a:off x="2790626" y="7861489"/>
            <a:ext cx="3096267" cy="230832"/>
          </a:xfrm>
          <a:prstGeom prst="rect">
            <a:avLst/>
          </a:prstGeom>
          <a:noFill/>
        </p:spPr>
        <p:txBody>
          <a:bodyPr wrap="square" rtlCol="0">
            <a:spAutoFit/>
          </a:bodyPr>
          <a:lstStyle/>
          <a:p>
            <a:r>
              <a:rPr lang="ja-JP" altLang="en-US" sz="800" b="1" dirty="0">
                <a:solidFill>
                  <a:srgbClr val="545147"/>
                </a:solidFill>
                <a:latin typeface="游ゴシック Light" panose="020B0300000000000000" pitchFamily="50" charset="-128"/>
                <a:ea typeface="游ゴシック Light" panose="020B0300000000000000" pitchFamily="50" charset="-128"/>
              </a:rPr>
              <a:t>■</a:t>
            </a:r>
            <a:r>
              <a:rPr lang="ja-JP" altLang="en-US" sz="900" b="1" dirty="0">
                <a:latin typeface="游ゴシック Light" panose="020B0300000000000000" pitchFamily="50" charset="-128"/>
                <a:ea typeface="游ゴシック Light" panose="020B0300000000000000" pitchFamily="50" charset="-128"/>
              </a:rPr>
              <a:t> 助成状況（全体状況）</a:t>
            </a:r>
          </a:p>
        </p:txBody>
      </p:sp>
      <p:sp>
        <p:nvSpPr>
          <p:cNvPr id="139" name="テキスト ボックス 138"/>
          <p:cNvSpPr txBox="1"/>
          <p:nvPr/>
        </p:nvSpPr>
        <p:spPr>
          <a:xfrm>
            <a:off x="8468099" y="1298128"/>
            <a:ext cx="5935426" cy="284693"/>
          </a:xfrm>
          <a:prstGeom prst="rect">
            <a:avLst/>
          </a:prstGeom>
          <a:noFill/>
        </p:spPr>
        <p:txBody>
          <a:bodyPr wrap="square" rtlCol="0">
            <a:spAutoFit/>
          </a:bodyPr>
          <a:lstStyle/>
          <a:p>
            <a:pPr algn="just">
              <a:lnSpc>
                <a:spcPts val="1500"/>
              </a:lnSpc>
            </a:pPr>
            <a:r>
              <a:rPr lang="ja-JP" altLang="en-US" sz="1000" spc="-300" dirty="0">
                <a:latin typeface="游明朝" panose="02020400000000000000" pitchFamily="18" charset="-128"/>
                <a:ea typeface="游明朝" panose="02020400000000000000" pitchFamily="18" charset="-128"/>
              </a:rPr>
              <a:t>　</a:t>
            </a:r>
            <a:r>
              <a:rPr lang="ja-JP" altLang="en-US" sz="1000" dirty="0">
                <a:latin typeface="游明朝" panose="02020400000000000000" pitchFamily="18" charset="-128"/>
                <a:ea typeface="游明朝" panose="02020400000000000000" pitchFamily="18" charset="-128"/>
              </a:rPr>
              <a:t>「ボラサポ・豪雨災害」の助成を受けて実施された活動の一部をご紹介します。</a:t>
            </a:r>
          </a:p>
        </p:txBody>
      </p:sp>
      <p:sp>
        <p:nvSpPr>
          <p:cNvPr id="2" name="正方形/長方形 1"/>
          <p:cNvSpPr/>
          <p:nvPr/>
        </p:nvSpPr>
        <p:spPr>
          <a:xfrm>
            <a:off x="12363648" y="4296689"/>
            <a:ext cx="180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3" name="グループ化 242"/>
          <p:cNvGrpSpPr/>
          <p:nvPr/>
        </p:nvGrpSpPr>
        <p:grpSpPr>
          <a:xfrm>
            <a:off x="11516071" y="6095240"/>
            <a:ext cx="3003830" cy="3780000"/>
            <a:chOff x="11516071" y="5761865"/>
            <a:chExt cx="3003830" cy="3780000"/>
          </a:xfrm>
        </p:grpSpPr>
        <p:sp>
          <p:nvSpPr>
            <p:cNvPr id="241" name="直角三角形 240"/>
            <p:cNvSpPr/>
            <p:nvPr/>
          </p:nvSpPr>
          <p:spPr>
            <a:xfrm flipV="1">
              <a:off x="14180071" y="5964244"/>
              <a:ext cx="72000" cy="72000"/>
            </a:xfrm>
            <a:prstGeom prst="rtTriangl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p:cNvSpPr/>
            <p:nvPr/>
          </p:nvSpPr>
          <p:spPr>
            <a:xfrm>
              <a:off x="11516071" y="5761865"/>
              <a:ext cx="2700000" cy="3780000"/>
            </a:xfrm>
            <a:prstGeom prst="rect">
              <a:avLst/>
            </a:prstGeom>
            <a:pattFill prst="pct5">
              <a:fgClr>
                <a:schemeClr val="bg1"/>
              </a:fgClr>
              <a:bgClr>
                <a:srgbClr val="FFF1B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テキスト ボックス 142"/>
            <p:cNvSpPr txBox="1"/>
            <p:nvPr/>
          </p:nvSpPr>
          <p:spPr>
            <a:xfrm>
              <a:off x="11555815" y="5767665"/>
              <a:ext cx="2964086" cy="415498"/>
            </a:xfrm>
            <a:prstGeom prst="rect">
              <a:avLst/>
            </a:prstGeom>
            <a:noFill/>
          </p:spPr>
          <p:txBody>
            <a:bodyPr wrap="square" rtlCol="0">
              <a:spAutoFit/>
            </a:bodyPr>
            <a:lstStyle/>
            <a:p>
              <a:endParaRPr lang="en-US" altLang="ja-JP" sz="1050" b="1" spc="-150" dirty="0">
                <a:latin typeface="+mj-ea"/>
                <a:ea typeface="+mj-ea"/>
              </a:endParaRPr>
            </a:p>
            <a:p>
              <a:r>
                <a:rPr lang="ja-JP" altLang="en-US" sz="1050" b="1" spc="-150" dirty="0" smtClean="0">
                  <a:latin typeface="+mj-ea"/>
                  <a:ea typeface="+mj-ea"/>
                </a:rPr>
                <a:t>非営利団体 </a:t>
              </a:r>
              <a:r>
                <a:rPr lang="en-US" altLang="ja-JP" sz="1050" b="1" spc="-150" dirty="0" smtClean="0">
                  <a:latin typeface="+mj-ea"/>
                  <a:ea typeface="+mj-ea"/>
                </a:rPr>
                <a:t>O N </a:t>
              </a:r>
              <a:r>
                <a:rPr lang="en-US" altLang="ja-JP" sz="1050" b="1" spc="-150" dirty="0" err="1" smtClean="0">
                  <a:latin typeface="+mj-ea"/>
                  <a:ea typeface="+mj-ea"/>
                </a:rPr>
                <a:t>i</a:t>
              </a:r>
              <a:r>
                <a:rPr lang="en-US" altLang="ja-JP" sz="1050" b="1" spc="-150" dirty="0" smtClean="0">
                  <a:latin typeface="+mj-ea"/>
                  <a:ea typeface="+mj-ea"/>
                </a:rPr>
                <a:t> G </a:t>
              </a:r>
              <a:r>
                <a:rPr lang="en-US" altLang="ja-JP" sz="1050" b="1" spc="-150" dirty="0" err="1" smtClean="0">
                  <a:latin typeface="+mj-ea"/>
                  <a:ea typeface="+mj-ea"/>
                </a:rPr>
                <a:t>iR</a:t>
              </a:r>
              <a:r>
                <a:rPr lang="en-US" altLang="ja-JP" sz="1050" b="1" spc="-150" dirty="0" smtClean="0">
                  <a:latin typeface="+mj-ea"/>
                  <a:ea typeface="+mj-ea"/>
                </a:rPr>
                <a:t> </a:t>
              </a:r>
              <a:r>
                <a:rPr lang="en-US" altLang="ja-JP" sz="1050" b="1" spc="-150" dirty="0" err="1" smtClean="0">
                  <a:latin typeface="+mj-ea"/>
                  <a:ea typeface="+mj-ea"/>
                </a:rPr>
                <a:t>i</a:t>
              </a:r>
              <a:r>
                <a:rPr lang="ja-JP" altLang="en-US" sz="1050" b="1" spc="-150" dirty="0" smtClean="0">
                  <a:latin typeface="+mj-ea"/>
                  <a:ea typeface="+mj-ea"/>
                </a:rPr>
                <a:t>  </a:t>
              </a:r>
              <a:endParaRPr kumimoji="1" lang="ja-JP" altLang="en-US" sz="1050" b="1" dirty="0">
                <a:latin typeface="+mj-ea"/>
                <a:ea typeface="+mj-ea"/>
              </a:endParaRPr>
            </a:p>
          </p:txBody>
        </p:sp>
        <p:sp>
          <p:nvSpPr>
            <p:cNvPr id="144" name="テキスト ボックス 143"/>
            <p:cNvSpPr txBox="1"/>
            <p:nvPr/>
          </p:nvSpPr>
          <p:spPr>
            <a:xfrm>
              <a:off x="11570071" y="6125210"/>
              <a:ext cx="2592000" cy="1169551"/>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坂町での公園整地作業へ出向き、新たなサテライトを新設する作業に従事しました。中高生を連れボランティアバスを出し共に被災地支援を行うことで、学生のエネルギーにより作業が早く済み、現地の方に喜んで頂けまし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。また</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、災害大国日本の現状を被災された方のお話を聞き防災の意識を高める活動に繋げる活動になりました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145" name="テキスト ボックス 144"/>
            <p:cNvSpPr txBox="1"/>
            <p:nvPr/>
          </p:nvSpPr>
          <p:spPr>
            <a:xfrm>
              <a:off x="11516071" y="7274564"/>
              <a:ext cx="2700001" cy="230832"/>
            </a:xfrm>
            <a:prstGeom prst="rect">
              <a:avLst/>
            </a:prstGeom>
            <a:noFill/>
          </p:spPr>
          <p:txBody>
            <a:bodyPr wrap="square" rtlCol="0">
              <a:spAutoFit/>
            </a:bodyPr>
            <a:lstStyle/>
            <a:p>
              <a:r>
                <a:rPr lang="ja-JP" altLang="en-US" sz="700" b="1" dirty="0">
                  <a:solidFill>
                    <a:srgbClr val="7A552B"/>
                  </a:solidFill>
                  <a:latin typeface="+mj-ea"/>
                  <a:ea typeface="+mj-ea"/>
                </a:rPr>
                <a:t>● </a:t>
              </a:r>
              <a:r>
                <a:rPr lang="ja-JP" altLang="en-US" sz="900" b="1" dirty="0">
                  <a:latin typeface="+mj-ea"/>
                  <a:ea typeface="+mj-ea"/>
                </a:rPr>
                <a:t>寄付者へのメッセージ </a:t>
              </a:r>
              <a:r>
                <a:rPr lang="ja-JP" altLang="en-US" sz="700" b="1" dirty="0">
                  <a:solidFill>
                    <a:srgbClr val="7A552B"/>
                  </a:solidFill>
                  <a:latin typeface="+mj-ea"/>
                </a:rPr>
                <a:t>●</a:t>
              </a:r>
              <a:endParaRPr kumimoji="1" lang="ja-JP" altLang="en-US" sz="900" b="1" dirty="0">
                <a:latin typeface="+mj-ea"/>
                <a:ea typeface="+mj-ea"/>
              </a:endParaRPr>
            </a:p>
          </p:txBody>
        </p:sp>
        <p:sp>
          <p:nvSpPr>
            <p:cNvPr id="146" name="テキスト ボックス 145"/>
            <p:cNvSpPr txBox="1"/>
            <p:nvPr/>
          </p:nvSpPr>
          <p:spPr>
            <a:xfrm>
              <a:off x="11552071" y="7426145"/>
              <a:ext cx="2628000" cy="544444"/>
            </a:xfrm>
            <a:prstGeom prst="rect">
              <a:avLst/>
            </a:prstGeom>
            <a:noFill/>
          </p:spPr>
          <p:txBody>
            <a:bodyPr wrap="square" rtlCol="0">
              <a:spAutoFit/>
            </a:bodyPr>
            <a:lstStyle/>
            <a:p>
              <a:pPr algn="just">
                <a:lnSpc>
                  <a:spcPts val="1200"/>
                </a:lnSpc>
              </a:pP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皆</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さまからのご支援によりボランティアバスの活動が出来ましたことに深く感謝し、今後も長期的な支援活動を行いたいと考えています。</a:t>
              </a:r>
            </a:p>
          </p:txBody>
        </p:sp>
        <p:cxnSp>
          <p:nvCxnSpPr>
            <p:cNvPr id="147" name="直線コネクタ 146"/>
            <p:cNvCxnSpPr/>
            <p:nvPr/>
          </p:nvCxnSpPr>
          <p:spPr>
            <a:xfrm>
              <a:off x="11616559" y="6132939"/>
              <a:ext cx="2484000" cy="0"/>
            </a:xfrm>
            <a:prstGeom prst="line">
              <a:avLst/>
            </a:prstGeom>
            <a:ln w="12700">
              <a:solidFill>
                <a:srgbClr val="7A552B"/>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a:off x="11624071" y="632229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a:off x="11624071" y="6473891"/>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a:off x="11624071" y="6625489"/>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a:off x="11624071" y="6777087"/>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a:off x="11624071" y="7231882"/>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a:off x="11624071" y="708028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a:off x="11624071" y="6928685"/>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a:off x="11624071" y="7770219"/>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a:off x="11624071" y="762011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05" name="直線コネクタ 204"/>
            <p:cNvCxnSpPr/>
            <p:nvPr/>
          </p:nvCxnSpPr>
          <p:spPr>
            <a:xfrm>
              <a:off x="11624071" y="7920327"/>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sp>
          <p:nvSpPr>
            <p:cNvPr id="238" name="正方形/長方形 237"/>
            <p:cNvSpPr/>
            <p:nvPr/>
          </p:nvSpPr>
          <p:spPr>
            <a:xfrm>
              <a:off x="13502054" y="5820243"/>
              <a:ext cx="750017" cy="142771"/>
            </a:xfrm>
            <a:prstGeom prst="rect">
              <a:avLst/>
            </a:prstGeom>
            <a:solidFill>
              <a:srgbClr val="7A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700" b="1" dirty="0" smtClean="0">
                  <a:solidFill>
                    <a:schemeClr val="bg1"/>
                  </a:solidFill>
                  <a:latin typeface="+mj-ea"/>
                  <a:ea typeface="+mj-ea"/>
                </a:rPr>
                <a:t>広島県坂町</a:t>
              </a:r>
              <a:endParaRPr kumimoji="1" lang="ja-JP" altLang="en-US" sz="700" b="1" dirty="0">
                <a:solidFill>
                  <a:schemeClr val="bg1"/>
                </a:solidFill>
                <a:latin typeface="+mj-ea"/>
                <a:ea typeface="+mj-ea"/>
              </a:endParaRPr>
            </a:p>
          </p:txBody>
        </p:sp>
      </p:grpSp>
      <p:grpSp>
        <p:nvGrpSpPr>
          <p:cNvPr id="23" name="グループ化 22"/>
          <p:cNvGrpSpPr/>
          <p:nvPr/>
        </p:nvGrpSpPr>
        <p:grpSpPr>
          <a:xfrm>
            <a:off x="8456878" y="1857157"/>
            <a:ext cx="2736000" cy="3780000"/>
            <a:chOff x="8456878" y="1733332"/>
            <a:chExt cx="2736000" cy="3780000"/>
          </a:xfrm>
        </p:grpSpPr>
        <p:sp>
          <p:nvSpPr>
            <p:cNvPr id="242" name="直角三角形 241"/>
            <p:cNvSpPr/>
            <p:nvPr/>
          </p:nvSpPr>
          <p:spPr>
            <a:xfrm flipV="1">
              <a:off x="11120878" y="1940540"/>
              <a:ext cx="72000" cy="72000"/>
            </a:xfrm>
            <a:prstGeom prst="rtTriangl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正方形/長方形 198"/>
            <p:cNvSpPr/>
            <p:nvPr/>
          </p:nvSpPr>
          <p:spPr>
            <a:xfrm>
              <a:off x="8456878" y="1733332"/>
              <a:ext cx="2700000" cy="3780000"/>
            </a:xfrm>
            <a:prstGeom prst="rect">
              <a:avLst/>
            </a:prstGeom>
            <a:pattFill prst="pct5">
              <a:fgClr>
                <a:schemeClr val="bg1"/>
              </a:fgClr>
              <a:bgClr>
                <a:srgbClr val="FFF1B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テキスト ボックス 199"/>
            <p:cNvSpPr txBox="1"/>
            <p:nvPr/>
          </p:nvSpPr>
          <p:spPr>
            <a:xfrm>
              <a:off x="8496621" y="1768330"/>
              <a:ext cx="2685927" cy="392415"/>
            </a:xfrm>
            <a:prstGeom prst="rect">
              <a:avLst/>
            </a:prstGeom>
            <a:noFill/>
          </p:spPr>
          <p:txBody>
            <a:bodyPr wrap="square" rtlCol="0">
              <a:spAutoFit/>
            </a:bodyPr>
            <a:lstStyle/>
            <a:p>
              <a:endParaRPr lang="en-US" altLang="ja-JP" sz="900" b="1" dirty="0">
                <a:latin typeface="+mj-ea"/>
                <a:ea typeface="+mj-ea"/>
              </a:endParaRPr>
            </a:p>
            <a:p>
              <a:r>
                <a:rPr lang="ja-JP" altLang="en-US" sz="1050" b="1" dirty="0" smtClean="0">
                  <a:latin typeface="+mj-ea"/>
                  <a:ea typeface="+mj-ea"/>
                </a:rPr>
                <a:t>鶴の恩返し</a:t>
              </a:r>
              <a:endParaRPr lang="ja-JP" altLang="en-US" sz="700" b="1" dirty="0">
                <a:latin typeface="游ゴシック Light" panose="020B0300000000000000" pitchFamily="50" charset="-128"/>
                <a:ea typeface="游ゴシック Light" panose="020B0300000000000000" pitchFamily="50" charset="-128"/>
              </a:endParaRPr>
            </a:p>
          </p:txBody>
        </p:sp>
        <p:sp>
          <p:nvSpPr>
            <p:cNvPr id="201" name="テキスト ボックス 200"/>
            <p:cNvSpPr txBox="1"/>
            <p:nvPr/>
          </p:nvSpPr>
          <p:spPr>
            <a:xfrm>
              <a:off x="8510878" y="2096677"/>
              <a:ext cx="2592000" cy="1169551"/>
            </a:xfrm>
            <a:prstGeom prst="rect">
              <a:avLst/>
            </a:prstGeom>
            <a:noFill/>
          </p:spPr>
          <p:txBody>
            <a:bodyPr wrap="square" rtlCol="0">
              <a:spAutoFit/>
            </a:bodyPr>
            <a:lstStyle/>
            <a:p>
              <a:pPr algn="just">
                <a:lnSpc>
                  <a:spcPts val="1200"/>
                </a:lnSpc>
              </a:pP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被災</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された方々が疲れ切った様子の</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中、去年</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私どもも多くの方々にお世話に</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なり、今は</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恩返しができるようになった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ことなど</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を話すと、心を開いてくださり、心の内を話してくださることが</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多かったです。「恩送り</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活動」ということを伝えると</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、「いつ</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か私たちにもできるかなぁ</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？」と</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言われつつ</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、未来</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を想像し、前向きな発言が多く</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なったと感じました。</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202" name="テキスト ボックス 201"/>
            <p:cNvSpPr txBox="1"/>
            <p:nvPr/>
          </p:nvSpPr>
          <p:spPr>
            <a:xfrm>
              <a:off x="8456878" y="3257954"/>
              <a:ext cx="2700001" cy="230832"/>
            </a:xfrm>
            <a:prstGeom prst="rect">
              <a:avLst/>
            </a:prstGeom>
            <a:noFill/>
          </p:spPr>
          <p:txBody>
            <a:bodyPr wrap="square" rtlCol="0">
              <a:spAutoFit/>
            </a:bodyPr>
            <a:lstStyle/>
            <a:p>
              <a:r>
                <a:rPr lang="ja-JP" altLang="en-US" sz="700" b="1" dirty="0">
                  <a:solidFill>
                    <a:srgbClr val="7A552B"/>
                  </a:solidFill>
                  <a:latin typeface="+mj-ea"/>
                  <a:ea typeface="+mj-ea"/>
                </a:rPr>
                <a:t>● </a:t>
              </a:r>
              <a:r>
                <a:rPr lang="ja-JP" altLang="en-US" sz="900" b="1" dirty="0">
                  <a:latin typeface="+mj-ea"/>
                  <a:ea typeface="+mj-ea"/>
                </a:rPr>
                <a:t>寄付者へのメッセージ </a:t>
              </a:r>
              <a:r>
                <a:rPr lang="ja-JP" altLang="en-US" sz="700" b="1" dirty="0">
                  <a:solidFill>
                    <a:srgbClr val="7A552B"/>
                  </a:solidFill>
                  <a:latin typeface="+mj-ea"/>
                </a:rPr>
                <a:t>●</a:t>
              </a:r>
              <a:endParaRPr kumimoji="1" lang="ja-JP" altLang="en-US" sz="900" b="1" dirty="0">
                <a:latin typeface="+mj-ea"/>
                <a:ea typeface="+mj-ea"/>
              </a:endParaRPr>
            </a:p>
          </p:txBody>
        </p:sp>
        <p:sp>
          <p:nvSpPr>
            <p:cNvPr id="203" name="テキスト ボックス 202"/>
            <p:cNvSpPr txBox="1"/>
            <p:nvPr/>
          </p:nvSpPr>
          <p:spPr>
            <a:xfrm>
              <a:off x="8492878" y="3401313"/>
              <a:ext cx="2628000" cy="707886"/>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今後も皆様方の願いを背負って活動ができればと願っております</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。共</a:t>
              </a: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に被災地復興の一助を担わせていただければ幸甚に</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存じます。</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a:lnSpc>
                  <a:spcPts val="1200"/>
                </a:lnSpc>
              </a:pPr>
              <a:endParaRPr kumimoji="1"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204" name="直線コネクタ 203"/>
            <p:cNvCxnSpPr/>
            <p:nvPr/>
          </p:nvCxnSpPr>
          <p:spPr>
            <a:xfrm>
              <a:off x="8557366" y="2108107"/>
              <a:ext cx="2484000" cy="0"/>
            </a:xfrm>
            <a:prstGeom prst="line">
              <a:avLst/>
            </a:prstGeom>
            <a:ln w="12700">
              <a:solidFill>
                <a:srgbClr val="7A552B"/>
              </a:solidFill>
            </a:ln>
          </p:spPr>
          <p:style>
            <a:lnRef idx="1">
              <a:schemeClr val="accent1"/>
            </a:lnRef>
            <a:fillRef idx="0">
              <a:schemeClr val="accent1"/>
            </a:fillRef>
            <a:effectRef idx="0">
              <a:schemeClr val="accent1"/>
            </a:effectRef>
            <a:fontRef idx="minor">
              <a:schemeClr val="tx1"/>
            </a:fontRef>
          </p:style>
        </p:cxnSp>
        <p:cxnSp>
          <p:nvCxnSpPr>
            <p:cNvPr id="206" name="直線コネクタ 205"/>
            <p:cNvCxnSpPr/>
            <p:nvPr/>
          </p:nvCxnSpPr>
          <p:spPr>
            <a:xfrm>
              <a:off x="8564878" y="229486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07" name="直線コネクタ 206"/>
            <p:cNvCxnSpPr/>
            <p:nvPr/>
          </p:nvCxnSpPr>
          <p:spPr>
            <a:xfrm>
              <a:off x="8564878" y="244848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08" name="直線コネクタ 207"/>
            <p:cNvCxnSpPr/>
            <p:nvPr/>
          </p:nvCxnSpPr>
          <p:spPr>
            <a:xfrm>
              <a:off x="8564878" y="260209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a:off x="8564878" y="275571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a:off x="8564878" y="321655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a:off x="8564878" y="306294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a:off x="8564878" y="290932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a:off x="8564878" y="3747811"/>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14" name="直線コネクタ 213"/>
            <p:cNvCxnSpPr/>
            <p:nvPr/>
          </p:nvCxnSpPr>
          <p:spPr>
            <a:xfrm>
              <a:off x="8564878" y="358941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a:off x="8541332" y="390620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sp>
          <p:nvSpPr>
            <p:cNvPr id="240" name="正方形/長方形 239"/>
            <p:cNvSpPr/>
            <p:nvPr/>
          </p:nvSpPr>
          <p:spPr>
            <a:xfrm>
              <a:off x="10403546" y="1808435"/>
              <a:ext cx="781805" cy="144000"/>
            </a:xfrm>
            <a:prstGeom prst="rect">
              <a:avLst/>
            </a:prstGeom>
            <a:solidFill>
              <a:srgbClr val="7A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700" b="1" dirty="0">
                  <a:solidFill>
                    <a:schemeClr val="bg1"/>
                  </a:solidFill>
                  <a:latin typeface="+mj-ea"/>
                  <a:ea typeface="+mj-ea"/>
                </a:rPr>
                <a:t>倉敷市真備町</a:t>
              </a:r>
              <a:endParaRPr kumimoji="1" lang="ja-JP" altLang="en-US" sz="700" b="1" dirty="0">
                <a:solidFill>
                  <a:schemeClr val="bg1"/>
                </a:solidFill>
                <a:latin typeface="+mj-ea"/>
                <a:ea typeface="+mj-ea"/>
              </a:endParaRPr>
            </a:p>
          </p:txBody>
        </p:sp>
      </p:grpSp>
      <p:grpSp>
        <p:nvGrpSpPr>
          <p:cNvPr id="246" name="グループ化 245"/>
          <p:cNvGrpSpPr/>
          <p:nvPr/>
        </p:nvGrpSpPr>
        <p:grpSpPr>
          <a:xfrm>
            <a:off x="900722" y="3733559"/>
            <a:ext cx="5939816" cy="369332"/>
            <a:chOff x="900722" y="892104"/>
            <a:chExt cx="5939816" cy="369332"/>
          </a:xfrm>
        </p:grpSpPr>
        <p:sp>
          <p:nvSpPr>
            <p:cNvPr id="289" name="テキスト ボックス 288"/>
            <p:cNvSpPr txBox="1"/>
            <p:nvPr/>
          </p:nvSpPr>
          <p:spPr>
            <a:xfrm>
              <a:off x="900722" y="892104"/>
              <a:ext cx="5939816" cy="369332"/>
            </a:xfrm>
            <a:prstGeom prst="rect">
              <a:avLst/>
            </a:prstGeom>
            <a:noFill/>
          </p:spPr>
          <p:txBody>
            <a:bodyPr wrap="square" rtlCol="0">
              <a:spAutoFit/>
            </a:bodyPr>
            <a:lstStyle/>
            <a:p>
              <a:r>
                <a:rPr kumimoji="1" lang="ja-JP" altLang="en-US" sz="1800" dirty="0">
                  <a:latin typeface="+mj-ea"/>
                  <a:ea typeface="+mj-ea"/>
                </a:rPr>
                <a:t> 助成概要</a:t>
              </a:r>
              <a:endParaRPr lang="ja-JP" altLang="en-US" sz="1800" dirty="0">
                <a:latin typeface="+mj-ea"/>
                <a:ea typeface="+mj-ea"/>
              </a:endParaRPr>
            </a:p>
          </p:txBody>
        </p:sp>
        <p:sp>
          <p:nvSpPr>
            <p:cNvPr id="290" name="正方形/長方形 289"/>
            <p:cNvSpPr/>
            <p:nvPr/>
          </p:nvSpPr>
          <p:spPr>
            <a:xfrm>
              <a:off x="900722" y="932770"/>
              <a:ext cx="72000" cy="288000"/>
            </a:xfrm>
            <a:prstGeom prst="rect">
              <a:avLst/>
            </a:prstGeom>
            <a:solidFill>
              <a:srgbClr val="E1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j-ea"/>
                <a:ea typeface="+mj-ea"/>
              </a:endParaRPr>
            </a:p>
          </p:txBody>
        </p:sp>
      </p:grpSp>
      <p:sp>
        <p:nvSpPr>
          <p:cNvPr id="7" name="AutoShape 2" descr="ãå²¡å±±ç å°å³ ããªã¼ãã®ç»åæ¤ç´¢çµ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AutoShape 4" descr="ãå²¡å±±ç å°å³ ããªã¼ãã®ç»åæ¤ç´¢çµæ"/>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 name="テキスト ボックス 136"/>
          <p:cNvSpPr txBox="1"/>
          <p:nvPr/>
        </p:nvSpPr>
        <p:spPr>
          <a:xfrm>
            <a:off x="762989" y="4012886"/>
            <a:ext cx="6030176" cy="3554819"/>
          </a:xfrm>
          <a:prstGeom prst="rect">
            <a:avLst/>
          </a:prstGeom>
          <a:noFill/>
        </p:spPr>
        <p:txBody>
          <a:bodyPr wrap="square" rtlCol="0">
            <a:spAutoFit/>
          </a:bodyPr>
          <a:lstStyle>
            <a:defPPr>
              <a:defRPr lang="ja-JP"/>
            </a:defPPr>
            <a:lvl1pPr>
              <a:lnSpc>
                <a:spcPct val="150000"/>
              </a:lnSpc>
              <a:defRPr sz="1050">
                <a:latin typeface="游明朝" panose="02020400000000000000" pitchFamily="18" charset="-128"/>
                <a:ea typeface="游明朝" panose="02020400000000000000" pitchFamily="18" charset="-128"/>
              </a:defRPr>
            </a:lvl1pPr>
          </a:lstStyle>
          <a:p>
            <a:r>
              <a:rPr lang="ja-JP" altLang="en-US" sz="1000" dirty="0"/>
              <a:t>　</a:t>
            </a:r>
            <a:r>
              <a:rPr lang="en-US" altLang="ja-JP" sz="1000" dirty="0"/>
              <a:t>10</a:t>
            </a:r>
            <a:r>
              <a:rPr lang="ja-JP" altLang="ja-JP" sz="1000" dirty="0"/>
              <a:t>月</a:t>
            </a:r>
            <a:r>
              <a:rPr lang="en-US" altLang="ja-JP" sz="1000" dirty="0"/>
              <a:t>12</a:t>
            </a:r>
            <a:r>
              <a:rPr lang="ja-JP" altLang="ja-JP" sz="1000" dirty="0"/>
              <a:t>日から開始した第</a:t>
            </a:r>
            <a:r>
              <a:rPr lang="en-US" altLang="ja-JP" sz="1000" dirty="0"/>
              <a:t>2</a:t>
            </a:r>
            <a:r>
              <a:rPr lang="ja-JP" altLang="ja-JP" sz="1000" dirty="0"/>
              <a:t>回目の助成公募では、</a:t>
            </a:r>
            <a:r>
              <a:rPr lang="en-US" altLang="ja-JP" sz="1000" dirty="0"/>
              <a:t>76</a:t>
            </a:r>
            <a:r>
              <a:rPr lang="ja-JP" altLang="ja-JP" sz="1000" dirty="0"/>
              <a:t>件、合計</a:t>
            </a:r>
            <a:r>
              <a:rPr lang="en-US" altLang="ja-JP" sz="1000" dirty="0"/>
              <a:t>12,348</a:t>
            </a:r>
            <a:r>
              <a:rPr lang="ja-JP" altLang="ja-JP" sz="1000" dirty="0"/>
              <a:t>万円の応募がありました。</a:t>
            </a:r>
          </a:p>
          <a:p>
            <a:r>
              <a:rPr lang="ja-JP" altLang="ja-JP" sz="1000" dirty="0"/>
              <a:t>第</a:t>
            </a:r>
            <a:r>
              <a:rPr lang="en-US" altLang="ja-JP" sz="1000" dirty="0"/>
              <a:t>2</a:t>
            </a:r>
            <a:r>
              <a:rPr lang="ja-JP" altLang="ja-JP" sz="1000" dirty="0"/>
              <a:t>回応募では応募フォームへの入力することで応募できるようシステム導入を行ったことにより、第</a:t>
            </a:r>
            <a:r>
              <a:rPr lang="en-US" altLang="ja-JP" sz="1000" dirty="0"/>
              <a:t>1</a:t>
            </a:r>
            <a:r>
              <a:rPr lang="ja-JP" altLang="ja-JP" sz="1000" dirty="0"/>
              <a:t>回応募と比較し、要件の不備により審査対象外となるものを無くすことができ、応募いただいた</a:t>
            </a:r>
            <a:r>
              <a:rPr lang="en-US" altLang="ja-JP" sz="1000" dirty="0"/>
              <a:t>76</a:t>
            </a:r>
            <a:r>
              <a:rPr lang="ja-JP" altLang="ja-JP" sz="1000" dirty="0"/>
              <a:t>件を審査対象として審査を行いました</a:t>
            </a:r>
            <a:r>
              <a:rPr lang="ja-JP" altLang="ja-JP" sz="1000" dirty="0" smtClean="0"/>
              <a:t>。</a:t>
            </a:r>
            <a:r>
              <a:rPr lang="ja-JP" altLang="en-US" sz="1000" dirty="0" smtClean="0"/>
              <a:t>また、第</a:t>
            </a:r>
            <a:r>
              <a:rPr lang="en-US" altLang="ja-JP" sz="1000" dirty="0" smtClean="0"/>
              <a:t>1</a:t>
            </a:r>
            <a:r>
              <a:rPr lang="ja-JP" altLang="en-US" sz="1000" dirty="0" smtClean="0"/>
              <a:t>回応募では短期活動のみの助成応募でしたが、第</a:t>
            </a:r>
            <a:r>
              <a:rPr lang="en-US" altLang="ja-JP" sz="1000" dirty="0" smtClean="0"/>
              <a:t>2</a:t>
            </a:r>
            <a:r>
              <a:rPr lang="ja-JP" altLang="en-US" sz="1000" dirty="0" smtClean="0"/>
              <a:t>回応募では短期活動だけでなく、中長期活動の助成応募も受け付けを行いました。</a:t>
            </a:r>
            <a:endParaRPr lang="ja-JP" altLang="ja-JP" sz="1000" dirty="0"/>
          </a:p>
          <a:p>
            <a:r>
              <a:rPr lang="ja-JP" altLang="ja-JP" sz="1000" dirty="0"/>
              <a:t>　今回の応募でも、第</a:t>
            </a:r>
            <a:r>
              <a:rPr lang="en-US" altLang="ja-JP" sz="1000" dirty="0"/>
              <a:t>1</a:t>
            </a:r>
            <a:r>
              <a:rPr lang="ja-JP" altLang="ja-JP" sz="1000" dirty="0"/>
              <a:t>回の助成応募と同様、一番多かった活動内容は被災家屋内外の片付け、清掃でした。続いて被災者同士のつながりの再生を支援する活動、物資の運搬・仕分け・提供、サロン活動でした。</a:t>
            </a:r>
          </a:p>
          <a:p>
            <a:r>
              <a:rPr lang="ja-JP" altLang="ja-JP" sz="1000" dirty="0"/>
              <a:t>　その活動地域は、全体の応募の</a:t>
            </a:r>
            <a:r>
              <a:rPr lang="en-US" altLang="ja-JP" sz="1000" dirty="0"/>
              <a:t>15.8%</a:t>
            </a:r>
            <a:r>
              <a:rPr lang="ja-JP" altLang="ja-JP" sz="1000" dirty="0"/>
              <a:t>が岡山県倉敷市真備町、</a:t>
            </a:r>
            <a:r>
              <a:rPr lang="en-US" altLang="ja-JP" sz="1000" dirty="0"/>
              <a:t>14.0%</a:t>
            </a:r>
            <a:r>
              <a:rPr lang="ja-JP" altLang="ja-JP" sz="1000" dirty="0"/>
              <a:t>が広島県安芸郡、ついで広島県呉市、岡山県倉敷市、愛媛県宇和島市、広島県三原市の順でした。被災規模が大きかった広島・岡山・愛媛の</a:t>
            </a:r>
            <a:r>
              <a:rPr lang="en-US" altLang="ja-JP" sz="1000" dirty="0"/>
              <a:t>3</a:t>
            </a:r>
            <a:r>
              <a:rPr lang="ja-JP" altLang="ja-JP" sz="1000" dirty="0"/>
              <a:t>県内の複数市町村を活動地域としている応募や北海道胆振東部地震・台風</a:t>
            </a:r>
            <a:r>
              <a:rPr lang="en-US" altLang="ja-JP" sz="1000" dirty="0"/>
              <a:t>21</a:t>
            </a:r>
            <a:r>
              <a:rPr lang="ja-JP" altLang="ja-JP" sz="1000" dirty="0"/>
              <a:t>号災害と同時に活動している団体もありました。</a:t>
            </a:r>
          </a:p>
          <a:p>
            <a:r>
              <a:rPr lang="ja-JP" altLang="ja-JP" sz="1000" dirty="0"/>
              <a:t>　活動団体の所在地は、</a:t>
            </a:r>
            <a:r>
              <a:rPr lang="en-US" altLang="ja-JP" sz="1000" dirty="0"/>
              <a:t>24</a:t>
            </a:r>
            <a:r>
              <a:rPr lang="ja-JP" altLang="ja-JP" sz="1000" dirty="0"/>
              <a:t>都府県にわたり、全国から支援団体が被災地に駆けつけていました。最も多かったのは</a:t>
            </a:r>
            <a:r>
              <a:rPr lang="ja-JP" altLang="ja-JP" sz="1000" dirty="0" smtClean="0"/>
              <a:t>東京都</a:t>
            </a:r>
            <a:r>
              <a:rPr lang="en-US" altLang="ja-JP" sz="1000" dirty="0" smtClean="0"/>
              <a:t>12.5</a:t>
            </a:r>
            <a:r>
              <a:rPr lang="ja-JP" altLang="ja-JP" sz="1000" dirty="0" smtClean="0"/>
              <a:t>％です</a:t>
            </a:r>
            <a:r>
              <a:rPr lang="ja-JP" altLang="ja-JP" sz="1000" dirty="0"/>
              <a:t>が、ついで</a:t>
            </a:r>
            <a:r>
              <a:rPr lang="ja-JP" altLang="ja-JP" sz="1000" dirty="0" smtClean="0"/>
              <a:t>岡山県</a:t>
            </a:r>
            <a:r>
              <a:rPr lang="en-US" altLang="ja-JP" sz="1000" dirty="0" smtClean="0"/>
              <a:t>11.1</a:t>
            </a:r>
            <a:r>
              <a:rPr lang="ja-JP" altLang="en-US" sz="1000" dirty="0" smtClean="0"/>
              <a:t>％</a:t>
            </a:r>
            <a:r>
              <a:rPr lang="ja-JP" altLang="ja-JP" sz="1000" dirty="0" smtClean="0"/>
              <a:t>、</a:t>
            </a:r>
            <a:r>
              <a:rPr lang="ja-JP" altLang="ja-JP" sz="1000" dirty="0"/>
              <a:t>熊本県</a:t>
            </a:r>
            <a:r>
              <a:rPr lang="en-US" altLang="ja-JP" sz="1000" dirty="0"/>
              <a:t>11.1</a:t>
            </a:r>
            <a:r>
              <a:rPr lang="en-US" altLang="ja-JP" sz="1000" dirty="0" smtClean="0"/>
              <a:t>%</a:t>
            </a:r>
            <a:r>
              <a:rPr lang="ja-JP" altLang="en-US" sz="1000" dirty="0" err="1"/>
              <a:t>、</a:t>
            </a:r>
            <a:r>
              <a:rPr lang="ja-JP" altLang="ja-JP" sz="1000" dirty="0" smtClean="0"/>
              <a:t>広島県</a:t>
            </a:r>
            <a:r>
              <a:rPr lang="en-US" altLang="ja-JP" sz="1000" dirty="0"/>
              <a:t>9.7</a:t>
            </a:r>
            <a:r>
              <a:rPr lang="ja-JP" altLang="ja-JP" sz="1000" dirty="0"/>
              <a:t>％となっており、被災地や過去に被災の在った地域が支援を行っていることが伺えます。</a:t>
            </a:r>
          </a:p>
        </p:txBody>
      </p:sp>
      <p:sp>
        <p:nvSpPr>
          <p:cNvPr id="141" name="テキスト ボックス 140"/>
          <p:cNvSpPr txBox="1"/>
          <p:nvPr/>
        </p:nvSpPr>
        <p:spPr>
          <a:xfrm>
            <a:off x="757460" y="7754094"/>
            <a:ext cx="1853142" cy="2144177"/>
          </a:xfrm>
          <a:prstGeom prst="rect">
            <a:avLst/>
          </a:prstGeom>
          <a:noFill/>
        </p:spPr>
        <p:txBody>
          <a:bodyPr wrap="square" rtlCol="0">
            <a:spAutoFit/>
          </a:bodyPr>
          <a:lstStyle>
            <a:defPPr>
              <a:defRPr lang="ja-JP"/>
            </a:defPPr>
            <a:lvl1pPr>
              <a:lnSpc>
                <a:spcPct val="150000"/>
              </a:lnSpc>
              <a:defRPr sz="1050">
                <a:latin typeface="游明朝" panose="02020400000000000000" pitchFamily="18" charset="-128"/>
                <a:ea typeface="游明朝" panose="02020400000000000000" pitchFamily="18" charset="-128"/>
              </a:defRPr>
            </a:lvl1pPr>
          </a:lstStyle>
          <a:p>
            <a:pPr algn="just">
              <a:lnSpc>
                <a:spcPts val="1600"/>
              </a:lnSpc>
            </a:pPr>
            <a:r>
              <a:rPr lang="ja-JP" altLang="en-US" sz="1000" dirty="0"/>
              <a:t>　</a:t>
            </a:r>
            <a:r>
              <a:rPr lang="ja-JP" altLang="en-US" sz="1000" dirty="0" smtClean="0"/>
              <a:t>第</a:t>
            </a:r>
            <a:r>
              <a:rPr lang="en-US" altLang="ja-JP" sz="1000" dirty="0" smtClean="0"/>
              <a:t>2</a:t>
            </a:r>
            <a:r>
              <a:rPr lang="ja-JP" altLang="en-US" sz="1000" dirty="0" smtClean="0"/>
              <a:t>回助成</a:t>
            </a:r>
            <a:r>
              <a:rPr lang="ja-JP" altLang="en-US" sz="1000" dirty="0"/>
              <a:t>の決定に</a:t>
            </a:r>
            <a:r>
              <a:rPr lang="ja-JP" altLang="en-US" sz="1000" dirty="0" smtClean="0"/>
              <a:t>あたり、支援活動のフェーズは緊急支援活動から復旧・復興支援活動に推移していきました。　　</a:t>
            </a:r>
            <a:endParaRPr lang="en-US" altLang="ja-JP" sz="1000" dirty="0" smtClean="0"/>
          </a:p>
          <a:p>
            <a:pPr algn="just">
              <a:lnSpc>
                <a:spcPts val="1600"/>
              </a:lnSpc>
            </a:pPr>
            <a:r>
              <a:rPr lang="ja-JP" altLang="en-US" sz="1000" dirty="0"/>
              <a:t>　</a:t>
            </a:r>
            <a:r>
              <a:rPr lang="ja-JP" altLang="en-US" sz="1000" dirty="0" smtClean="0"/>
              <a:t>被災</a:t>
            </a:r>
            <a:r>
              <a:rPr lang="ja-JP" altLang="en-US" sz="1000" dirty="0"/>
              <a:t>された方々に、より広くきめ細やかに寄り添い、支える</a:t>
            </a:r>
            <a:r>
              <a:rPr lang="ja-JP" altLang="en-US" sz="1000" dirty="0" smtClean="0"/>
              <a:t>活動ができるものを判断した結果、採択率は第</a:t>
            </a:r>
            <a:r>
              <a:rPr lang="en-US" altLang="ja-JP" sz="1000" dirty="0" smtClean="0"/>
              <a:t>1</a:t>
            </a:r>
            <a:r>
              <a:rPr lang="ja-JP" altLang="en-US" sz="1000" dirty="0" smtClean="0"/>
              <a:t>回助成より下がることとなりました。</a:t>
            </a:r>
            <a:endParaRPr lang="ja-JP" altLang="en-US" sz="1000" dirty="0"/>
          </a:p>
        </p:txBody>
      </p:sp>
      <p:grpSp>
        <p:nvGrpSpPr>
          <p:cNvPr id="160" name="グループ化 159"/>
          <p:cNvGrpSpPr/>
          <p:nvPr/>
        </p:nvGrpSpPr>
        <p:grpSpPr>
          <a:xfrm>
            <a:off x="11498257" y="1854055"/>
            <a:ext cx="2754818" cy="3780000"/>
            <a:chOff x="8438060" y="1733332"/>
            <a:chExt cx="2754818" cy="3780000"/>
          </a:xfrm>
        </p:grpSpPr>
        <p:sp>
          <p:nvSpPr>
            <p:cNvPr id="165" name="直角三角形 164"/>
            <p:cNvSpPr/>
            <p:nvPr/>
          </p:nvSpPr>
          <p:spPr>
            <a:xfrm flipV="1">
              <a:off x="11120878" y="1940540"/>
              <a:ext cx="72000" cy="72000"/>
            </a:xfrm>
            <a:prstGeom prst="rtTriangl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正方形/長方形 195"/>
            <p:cNvSpPr/>
            <p:nvPr/>
          </p:nvSpPr>
          <p:spPr>
            <a:xfrm>
              <a:off x="8456878" y="1733332"/>
              <a:ext cx="2700000" cy="3780000"/>
            </a:xfrm>
            <a:prstGeom prst="rect">
              <a:avLst/>
            </a:prstGeom>
            <a:pattFill prst="pct5">
              <a:fgClr>
                <a:schemeClr val="bg1"/>
              </a:fgClr>
              <a:bgClr>
                <a:srgbClr val="FFF1B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テキスト ボックス 196"/>
            <p:cNvSpPr txBox="1"/>
            <p:nvPr/>
          </p:nvSpPr>
          <p:spPr>
            <a:xfrm>
              <a:off x="8496621" y="1768330"/>
              <a:ext cx="2685927" cy="392415"/>
            </a:xfrm>
            <a:prstGeom prst="rect">
              <a:avLst/>
            </a:prstGeom>
            <a:noFill/>
          </p:spPr>
          <p:txBody>
            <a:bodyPr wrap="square" rtlCol="0">
              <a:spAutoFit/>
            </a:bodyPr>
            <a:lstStyle/>
            <a:p>
              <a:endParaRPr lang="en-US" altLang="ja-JP" sz="900" b="1" dirty="0">
                <a:latin typeface="+mj-ea"/>
                <a:ea typeface="+mj-ea"/>
              </a:endParaRPr>
            </a:p>
            <a:p>
              <a:r>
                <a:rPr lang="ja-JP" altLang="en-US" sz="1050" b="1" dirty="0">
                  <a:latin typeface="+mj-ea"/>
                  <a:ea typeface="+mj-ea"/>
                </a:rPr>
                <a:t>社会福祉法人　大阪府</a:t>
              </a:r>
              <a:r>
                <a:rPr lang="ja-JP" altLang="en-US" sz="1050" b="1" dirty="0" smtClean="0">
                  <a:latin typeface="+mj-ea"/>
                  <a:ea typeface="+mj-ea"/>
                </a:rPr>
                <a:t>社会</a:t>
              </a:r>
              <a:r>
                <a:rPr lang="ja-JP" altLang="en-US" sz="1050" b="1" dirty="0">
                  <a:latin typeface="+mj-ea"/>
                  <a:ea typeface="+mj-ea"/>
                </a:rPr>
                <a:t>福祉協議会　     </a:t>
              </a:r>
              <a:endParaRPr lang="ja-JP" altLang="en-US" sz="700" b="1" dirty="0">
                <a:latin typeface="游ゴシック Light" panose="020B0300000000000000" pitchFamily="50" charset="-128"/>
                <a:ea typeface="游ゴシック Light" panose="020B0300000000000000" pitchFamily="50" charset="-128"/>
              </a:endParaRPr>
            </a:p>
          </p:txBody>
        </p:sp>
        <p:sp>
          <p:nvSpPr>
            <p:cNvPr id="215" name="テキスト ボックス 214"/>
            <p:cNvSpPr txBox="1"/>
            <p:nvPr/>
          </p:nvSpPr>
          <p:spPr>
            <a:xfrm>
              <a:off x="8510878" y="2096677"/>
              <a:ext cx="2592000" cy="1159998"/>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参加者からは、「被災された方々の姿を見て一日でも早い復興を願うばかり。まだまだボランティアが足りていないことも活動を通してわかった」「土地勘もなく個人的にボランティアに行くのは不安があったが、バスで大阪からたくさんの仲間と一緒に行けて、少しでも被災地の役に立ててうれしかった」などの声が寄せられました</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a:t>
              </a:r>
              <a:endPar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217" name="テキスト ボックス 216"/>
            <p:cNvSpPr txBox="1"/>
            <p:nvPr/>
          </p:nvSpPr>
          <p:spPr>
            <a:xfrm>
              <a:off x="8438060" y="3261056"/>
              <a:ext cx="2700001" cy="230832"/>
            </a:xfrm>
            <a:prstGeom prst="rect">
              <a:avLst/>
            </a:prstGeom>
            <a:noFill/>
          </p:spPr>
          <p:txBody>
            <a:bodyPr wrap="square" rtlCol="0">
              <a:spAutoFit/>
            </a:bodyPr>
            <a:lstStyle/>
            <a:p>
              <a:r>
                <a:rPr lang="ja-JP" altLang="en-US" sz="700" b="1" dirty="0">
                  <a:solidFill>
                    <a:srgbClr val="7A552B"/>
                  </a:solidFill>
                  <a:latin typeface="+mj-ea"/>
                  <a:ea typeface="+mj-ea"/>
                </a:rPr>
                <a:t>● </a:t>
              </a:r>
              <a:r>
                <a:rPr lang="ja-JP" altLang="en-US" sz="900" b="1" dirty="0">
                  <a:latin typeface="+mj-ea"/>
                  <a:ea typeface="+mj-ea"/>
                </a:rPr>
                <a:t>寄付者へのメッセージ </a:t>
              </a:r>
              <a:r>
                <a:rPr lang="ja-JP" altLang="en-US" sz="700" b="1" dirty="0">
                  <a:solidFill>
                    <a:srgbClr val="7A552B"/>
                  </a:solidFill>
                  <a:latin typeface="+mj-ea"/>
                </a:rPr>
                <a:t>●</a:t>
              </a:r>
              <a:endParaRPr kumimoji="1" lang="ja-JP" altLang="en-US" sz="900" b="1" dirty="0">
                <a:latin typeface="+mj-ea"/>
                <a:ea typeface="+mj-ea"/>
              </a:endParaRPr>
            </a:p>
          </p:txBody>
        </p:sp>
        <p:sp>
          <p:nvSpPr>
            <p:cNvPr id="218" name="テキスト ボックス 217"/>
            <p:cNvSpPr txBox="1"/>
            <p:nvPr/>
          </p:nvSpPr>
          <p:spPr>
            <a:xfrm>
              <a:off x="8492878" y="3401313"/>
              <a:ext cx="2628000" cy="553998"/>
            </a:xfrm>
            <a:prstGeom prst="rect">
              <a:avLst/>
            </a:prstGeom>
            <a:noFill/>
          </p:spPr>
          <p:txBody>
            <a:bodyPr wrap="square" rtlCol="0">
              <a:spAutoFit/>
            </a:bodyPr>
            <a:lstStyle/>
            <a:p>
              <a:pPr algn="just">
                <a:lnSpc>
                  <a:spcPts val="1200"/>
                </a:lnSpc>
              </a:pPr>
              <a:r>
                <a:rPr lang="ja-JP" altLang="en-US" sz="800" dirty="0">
                  <a:latin typeface="游ゴシック" panose="020B0400000000000000" pitchFamily="50" charset="-128"/>
                  <a:ea typeface="游ゴシック" panose="020B0400000000000000" pitchFamily="50" charset="-128"/>
                  <a:cs typeface="メイリオ" panose="020B0604030504040204" pitchFamily="50" charset="-128"/>
                </a:rPr>
                <a:t>今回の寄附を活用することで、ボランティアバスを運行でき、より多くの支援者を被災地へ派遣する為の交通手段を確保することが</a:t>
              </a:r>
              <a:r>
                <a:rPr lang="ja-JP" altLang="en-US" sz="800" dirty="0" smtClean="0">
                  <a:latin typeface="游ゴシック" panose="020B0400000000000000" pitchFamily="50" charset="-128"/>
                  <a:ea typeface="游ゴシック" panose="020B0400000000000000" pitchFamily="50" charset="-128"/>
                  <a:cs typeface="メイリオ" panose="020B0604030504040204" pitchFamily="50" charset="-128"/>
                </a:rPr>
                <a:t>できました。</a:t>
              </a:r>
              <a:endParaRPr kumimoji="1" lang="ja-JP" altLang="en-US" sz="800" dirty="0">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219" name="直線コネクタ 218"/>
            <p:cNvCxnSpPr/>
            <p:nvPr/>
          </p:nvCxnSpPr>
          <p:spPr>
            <a:xfrm>
              <a:off x="8557366" y="2108107"/>
              <a:ext cx="2484000" cy="0"/>
            </a:xfrm>
            <a:prstGeom prst="line">
              <a:avLst/>
            </a:prstGeom>
            <a:ln w="12700">
              <a:solidFill>
                <a:srgbClr val="7A552B"/>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8564878" y="229486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8564878" y="244848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2" name="直線コネクタ 221"/>
            <p:cNvCxnSpPr/>
            <p:nvPr/>
          </p:nvCxnSpPr>
          <p:spPr>
            <a:xfrm>
              <a:off x="8564878" y="260209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a:off x="8564878" y="275571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a:off x="8564878" y="321655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a:off x="8564878" y="3062943"/>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6" name="直線コネクタ 225"/>
            <p:cNvCxnSpPr/>
            <p:nvPr/>
          </p:nvCxnSpPr>
          <p:spPr>
            <a:xfrm>
              <a:off x="8564878" y="2909328"/>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7" name="直線コネクタ 226"/>
            <p:cNvCxnSpPr/>
            <p:nvPr/>
          </p:nvCxnSpPr>
          <p:spPr>
            <a:xfrm>
              <a:off x="8564878" y="3747811"/>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8" name="直線コネクタ 227"/>
            <p:cNvCxnSpPr/>
            <p:nvPr/>
          </p:nvCxnSpPr>
          <p:spPr>
            <a:xfrm>
              <a:off x="8564878" y="358941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cxnSp>
          <p:nvCxnSpPr>
            <p:cNvPr id="229" name="直線コネクタ 228"/>
            <p:cNvCxnSpPr/>
            <p:nvPr/>
          </p:nvCxnSpPr>
          <p:spPr>
            <a:xfrm>
              <a:off x="8541332" y="3906206"/>
              <a:ext cx="2484000" cy="0"/>
            </a:xfrm>
            <a:prstGeom prst="line">
              <a:avLst/>
            </a:prstGeom>
            <a:ln w="2540">
              <a:solidFill>
                <a:srgbClr val="7A552B"/>
              </a:solidFill>
              <a:prstDash val="dash"/>
            </a:ln>
          </p:spPr>
          <p:style>
            <a:lnRef idx="1">
              <a:schemeClr val="accent1"/>
            </a:lnRef>
            <a:fillRef idx="0">
              <a:schemeClr val="accent1"/>
            </a:fillRef>
            <a:effectRef idx="0">
              <a:schemeClr val="accent1"/>
            </a:effectRef>
            <a:fontRef idx="minor">
              <a:schemeClr val="tx1"/>
            </a:fontRef>
          </p:style>
        </p:cxnSp>
        <p:sp>
          <p:nvSpPr>
            <p:cNvPr id="231" name="正方形/長方形 230"/>
            <p:cNvSpPr/>
            <p:nvPr/>
          </p:nvSpPr>
          <p:spPr>
            <a:xfrm>
              <a:off x="10441857" y="1792487"/>
              <a:ext cx="751021" cy="132470"/>
            </a:xfrm>
            <a:prstGeom prst="rect">
              <a:avLst/>
            </a:prstGeom>
            <a:solidFill>
              <a:srgbClr val="7A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700" b="1" dirty="0">
                  <a:solidFill>
                    <a:schemeClr val="bg1"/>
                  </a:solidFill>
                  <a:latin typeface="+mj-ea"/>
                  <a:ea typeface="+mj-ea"/>
                </a:rPr>
                <a:t>倉敷市真備町</a:t>
              </a:r>
              <a:endParaRPr kumimoji="1" lang="ja-JP" altLang="en-US" sz="700" b="1" dirty="0">
                <a:solidFill>
                  <a:schemeClr val="bg1"/>
                </a:solidFill>
                <a:latin typeface="+mj-ea"/>
                <a:ea typeface="+mj-ea"/>
              </a:endParaRPr>
            </a:p>
          </p:txBody>
        </p:sp>
      </p:grpSp>
      <p:sp>
        <p:nvSpPr>
          <p:cNvPr id="13" name="テキスト ボックス 12"/>
          <p:cNvSpPr txBox="1"/>
          <p:nvPr/>
        </p:nvSpPr>
        <p:spPr>
          <a:xfrm>
            <a:off x="8468099" y="1582821"/>
            <a:ext cx="1073427" cy="307777"/>
          </a:xfrm>
          <a:prstGeom prst="rect">
            <a:avLst/>
          </a:prstGeom>
          <a:noFill/>
        </p:spPr>
        <p:txBody>
          <a:bodyPr wrap="square" rtlCol="0">
            <a:spAutoFit/>
          </a:bodyPr>
          <a:lstStyle/>
          <a:p>
            <a:r>
              <a:rPr kumimoji="1" lang="ja-JP" altLang="en-US" sz="1400" b="1" dirty="0"/>
              <a:t>〇岡山県</a:t>
            </a:r>
          </a:p>
        </p:txBody>
      </p:sp>
      <p:sp>
        <p:nvSpPr>
          <p:cNvPr id="232" name="テキスト ボックス 231"/>
          <p:cNvSpPr txBox="1"/>
          <p:nvPr/>
        </p:nvSpPr>
        <p:spPr>
          <a:xfrm>
            <a:off x="8480829" y="5798904"/>
            <a:ext cx="1073427" cy="307777"/>
          </a:xfrm>
          <a:prstGeom prst="rect">
            <a:avLst/>
          </a:prstGeom>
          <a:noFill/>
        </p:spPr>
        <p:txBody>
          <a:bodyPr wrap="square" rtlCol="0">
            <a:spAutoFit/>
          </a:bodyPr>
          <a:lstStyle/>
          <a:p>
            <a:r>
              <a:rPr kumimoji="1" lang="ja-JP" altLang="en-US" sz="1400" b="1" dirty="0"/>
              <a:t>〇広島県</a:t>
            </a: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41408" y="4076034"/>
            <a:ext cx="2493494" cy="1469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38301" y="4101381"/>
            <a:ext cx="2447228" cy="1442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 name="正方形/長方形 108"/>
          <p:cNvSpPr/>
          <p:nvPr/>
        </p:nvSpPr>
        <p:spPr>
          <a:xfrm>
            <a:off x="10432531" y="6184627"/>
            <a:ext cx="750017" cy="142771"/>
          </a:xfrm>
          <a:prstGeom prst="rect">
            <a:avLst/>
          </a:prstGeom>
          <a:solidFill>
            <a:srgbClr val="7A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700" b="1" dirty="0">
                <a:solidFill>
                  <a:schemeClr val="bg1"/>
                </a:solidFill>
                <a:latin typeface="+mj-ea"/>
                <a:ea typeface="+mj-ea"/>
              </a:rPr>
              <a:t>広島県三原市</a:t>
            </a:r>
            <a:endParaRPr kumimoji="1" lang="ja-JP" altLang="en-US" sz="700" b="1" dirty="0">
              <a:solidFill>
                <a:schemeClr val="bg1"/>
              </a:solidFill>
              <a:latin typeface="+mj-ea"/>
              <a:ea typeface="+mj-ea"/>
            </a:endParaRPr>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57366" y="8370913"/>
            <a:ext cx="2467966" cy="1427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625075" y="8370913"/>
            <a:ext cx="2484000" cy="1427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8438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Calibri"/>
        <a:ea typeface="游ゴシック Medium"/>
        <a:cs typeface=""/>
      </a:majorFont>
      <a:minorFont>
        <a:latin typeface="Calibri"/>
        <a:ea typeface="游明朝"/>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3619</TotalTime>
  <Words>862</Words>
  <Application>Microsoft Office PowerPoint</Application>
  <PresentationFormat>ユーザー設定</PresentationFormat>
  <Paragraphs>112</Paragraphs>
  <Slides>2</Slides>
  <Notes>2</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三室</dc:creator>
  <cp:lastModifiedBy>kanao</cp:lastModifiedBy>
  <cp:revision>294</cp:revision>
  <cp:lastPrinted>2018-12-28T05:16:13Z</cp:lastPrinted>
  <dcterms:created xsi:type="dcterms:W3CDTF">2017-06-27T07:06:23Z</dcterms:created>
  <dcterms:modified xsi:type="dcterms:W3CDTF">2019-01-29T02:19:16Z</dcterms:modified>
</cp:coreProperties>
</file>